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1" r:id="rId2"/>
    <p:sldId id="273" r:id="rId3"/>
    <p:sldId id="272" r:id="rId4"/>
    <p:sldId id="278" r:id="rId5"/>
    <p:sldId id="279" r:id="rId6"/>
    <p:sldId id="280" r:id="rId7"/>
    <p:sldId id="282" r:id="rId8"/>
    <p:sldId id="283" r:id="rId9"/>
    <p:sldId id="284" r:id="rId10"/>
    <p:sldId id="277" r:id="rId11"/>
    <p:sldId id="286" r:id="rId12"/>
    <p:sldId id="295" r:id="rId13"/>
    <p:sldId id="294" r:id="rId14"/>
    <p:sldId id="296" r:id="rId15"/>
    <p:sldId id="297" r:id="rId16"/>
    <p:sldId id="292" r:id="rId17"/>
    <p:sldId id="264" r:id="rId18"/>
    <p:sldId id="293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9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405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6CACC-A13F-5D4F-BB63-5F5AEF1F3A42}" type="datetimeFigureOut">
              <a:rPr lang="en-US" smtClean="0"/>
              <a:t>6/29/21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4B53E-4592-8647-8E3E-9B86777D5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22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my picture to face forward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B4A30-B2A5-4BB9-B935-8024CE25C3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65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4998B-4501-465B-85C2-6D4F5FF385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35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9E300-D21C-9644-A3FA-03E7ABC7B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3D860-98D0-B94B-89C3-95204CEA1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4896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11BE-5E69-CB4E-A11B-F4577F706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65C2B-A6C5-1149-BBEE-8A5B18537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0786A-B957-4240-89D0-432359B43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88026-1E7A-C746-A4D9-82812224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D0BF8-E249-9F4F-A227-C6E26F8B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267A-9003-834E-B891-CD2A050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1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198679-E93C-E349-BEB7-4B7AA09B5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9097B-33AA-7747-A155-EF63AD04A4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4BE7E-B6B1-8B4D-AF89-1F5A009C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3AD4D-438B-F449-87F9-FC5538BC3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11172-64A5-0749-8959-ECDA0C4C9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267A-9003-834E-B891-CD2A050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1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42B8-CE22-4048-825F-3075B021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0B573-586E-5F4C-89D5-42FAF401D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6EFF4-6EE1-884F-9DD7-9FF2C18CC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1F184-C119-F64C-99FE-A7A344C2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83873-269A-5B41-BBC7-2CE4B97C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267A-9003-834E-B891-CD2A050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6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8540-2CBE-7340-ADF4-C31DFC001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45167-4752-C945-8081-3C169DCD7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7E51F-0D02-7F44-87B5-9FF22D7DF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1F19B-CC12-1A43-8A6C-BF549279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3B87E-E037-6846-B750-05FC8DC4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267A-9003-834E-B891-CD2A050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8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AD7E-D315-B449-A7C1-EDFF80EF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53289-12FE-E848-8AE8-1687E2D1C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D2705-414B-784B-9E39-D976FC52F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7AAAB-D244-1F4D-94E4-17E61669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55675-0ED1-2E40-B389-45C7A9AB2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5340D-6A26-BF4F-B9DC-70494BFB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267A-9003-834E-B891-CD2A050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8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EBB1-B15B-0441-BCF7-7466E042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5D8E8-677E-CA40-9489-7AA09706B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96270-CBEB-1644-A62E-ADB1B764A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7E27E-1930-E845-8EBD-CAE831F3CD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0CAEA-A2C9-AE4E-82CC-F679AFD0B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C4D33E-3CDA-E943-A2B7-A4C43CC7A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6FC025-69C7-9E4A-9D07-B89C44E0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9D34F4-289F-F244-8C76-2119018CE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267A-9003-834E-B891-CD2A050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8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1D6A-D30F-324F-A28C-4613BBEB3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3FC91-1C08-E142-93A8-C36F3A36D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8FA2A9-9DA9-BC4E-9C1A-1235CAE9D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9853C-7EBC-D24A-9D75-B8804AA0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267A-9003-834E-B891-CD2A050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36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ED6EDE-D1DF-434F-B84C-46FBCF876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7C6823-2D78-314F-BAE3-5202D1706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F18A8-171D-474C-9B0C-C5ADE5C8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267A-9003-834E-B891-CD2A050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01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6633-0B73-BE4B-AE55-06941181E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9E1DD-9B18-B34C-9B04-38282702A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E59F3-B8CF-4141-9063-D7B6E0784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6B55B-2088-E245-87EB-C84CA9DA9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10321C-0C0D-564F-9DA1-9E1E9BE09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3307D-6681-3A49-84FC-58A8B5F7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267A-9003-834E-B891-CD2A050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1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70BF-E5BB-8B4A-8EFD-78983719B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A894A3-A7A5-9445-AB82-A512186C2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B3C88-19BB-6147-80C2-98011086A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44B2-101A-7E44-8D51-1D8B2EEE3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30D20-7E5F-2E4D-9B97-E77E54785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64801-31B8-E94D-99AB-A39828A66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267A-9003-834E-B891-CD2A050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91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A0DBC-BC8B-2348-9D2A-397318922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9C993-520C-344D-AE75-23D5C1CE0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237C8-3BD1-0A43-9704-5363B3C656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5FB9A-C000-ED4F-B732-A5AD31FAD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C7375-945F-5742-A31C-8B7139B2A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C267A-9003-834E-B891-CD2A050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7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YNDaLd21C2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UJMffMq5QbQ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zfvwDJlKzg" TargetMode="External"/><Relationship Id="rId2" Type="http://schemas.openxmlformats.org/officeDocument/2006/relationships/hyperlink" Target="https://youtu.be/9eHXC4_lXP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lpV1RzzXaW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9eHXC4_lXP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7.jpe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8.png"/><Relationship Id="rId21" Type="http://schemas.openxmlformats.org/officeDocument/2006/relationships/image" Target="../media/image25.png"/><Relationship Id="rId7" Type="http://schemas.openxmlformats.org/officeDocument/2006/relationships/image" Target="../media/image12.png"/><Relationship Id="rId12" Type="http://schemas.openxmlformats.org/officeDocument/2006/relationships/image" Target="../media/image16.jpeg"/><Relationship Id="rId17" Type="http://schemas.openxmlformats.org/officeDocument/2006/relationships/image" Target="../media/image21.jpg"/><Relationship Id="rId25" Type="http://schemas.microsoft.com/office/2007/relationships/hdphoto" Target="../media/hdphoto2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microsoft.com/office/2007/relationships/hdphoto" Target="../media/hdphoto1.wdp"/><Relationship Id="rId24" Type="http://schemas.openxmlformats.org/officeDocument/2006/relationships/image" Target="../media/image28.png"/><Relationship Id="rId5" Type="http://schemas.openxmlformats.org/officeDocument/2006/relationships/image" Target="../media/image10.jpe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28" Type="http://schemas.openxmlformats.org/officeDocument/2006/relationships/image" Target="../media/image31.png"/><Relationship Id="rId10" Type="http://schemas.openxmlformats.org/officeDocument/2006/relationships/image" Target="../media/image15.jpeg"/><Relationship Id="rId19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18.jpeg"/><Relationship Id="rId22" Type="http://schemas.openxmlformats.org/officeDocument/2006/relationships/image" Target="../media/image26.png"/><Relationship Id="rId27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jpeg"/><Relationship Id="rId3" Type="http://schemas.openxmlformats.org/officeDocument/2006/relationships/image" Target="../media/image33.jpeg"/><Relationship Id="rId7" Type="http://schemas.openxmlformats.org/officeDocument/2006/relationships/image" Target="../media/image36.png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40.jpeg"/><Relationship Id="rId5" Type="http://schemas.openxmlformats.org/officeDocument/2006/relationships/image" Target="../media/image34.png"/><Relationship Id="rId15" Type="http://schemas.openxmlformats.org/officeDocument/2006/relationships/image" Target="../media/image44.jpeg"/><Relationship Id="rId10" Type="http://schemas.openxmlformats.org/officeDocument/2006/relationships/image" Target="../media/image39.jpg"/><Relationship Id="rId4" Type="http://schemas.openxmlformats.org/officeDocument/2006/relationships/image" Target="../media/image32.png"/><Relationship Id="rId9" Type="http://schemas.openxmlformats.org/officeDocument/2006/relationships/image" Target="../media/image38.jpeg"/><Relationship Id="rId1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eneticlogiclab.org/" TargetMode="External"/><Relationship Id="rId3" Type="http://schemas.openxmlformats.org/officeDocument/2006/relationships/hyperlink" Target="https://synbioks.org/" TargetMode="External"/><Relationship Id="rId7" Type="http://schemas.openxmlformats.org/officeDocument/2006/relationships/hyperlink" Target="https://geneticlogiclab.org/author/ibiosim/" TargetMode="External"/><Relationship Id="rId2" Type="http://schemas.openxmlformats.org/officeDocument/2006/relationships/hyperlink" Target="https://sbolstandard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bolcanvas.org/" TargetMode="External"/><Relationship Id="rId5" Type="http://schemas.openxmlformats.org/officeDocument/2006/relationships/hyperlink" Target="https://synbiohub.programmingbiology.org/" TargetMode="External"/><Relationship Id="rId4" Type="http://schemas.openxmlformats.org/officeDocument/2006/relationships/hyperlink" Target="https://synbiohub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8C002BD9-8B01-436B-815B-33C88A5A2F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FE1FD-F869-8C46-B640-64115A470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Software for Synthetic Biology Workflows: How to Improve Your Productivity and Impact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24B15-B55F-CD49-8BA0-2AB58B419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Chris J. Myers, University of Colorado Boulder</a:t>
            </a:r>
          </a:p>
          <a:p>
            <a:r>
              <a:rPr lang="en-US" dirty="0">
                <a:solidFill>
                  <a:srgbClr val="FFFFFF"/>
                </a:solidFill>
              </a:rPr>
              <a:t>Jacob Beal, BBN/Raytheon</a:t>
            </a:r>
          </a:p>
          <a:p>
            <a:r>
              <a:rPr lang="en-US" dirty="0">
                <a:solidFill>
                  <a:srgbClr val="FFFFFF"/>
                </a:solidFill>
              </a:rPr>
              <a:t>Gonzalo Vidal Pena, Pontificia Universidad </a:t>
            </a:r>
            <a:r>
              <a:rPr lang="en-US" dirty="0" err="1">
                <a:solidFill>
                  <a:srgbClr val="FFFFFF"/>
                </a:solidFill>
              </a:rPr>
              <a:t>Católica</a:t>
            </a:r>
            <a:r>
              <a:rPr lang="en-US" dirty="0">
                <a:solidFill>
                  <a:srgbClr val="FFFFFF"/>
                </a:solidFill>
              </a:rPr>
              <a:t> de Chile</a:t>
            </a:r>
          </a:p>
          <a:p>
            <a:r>
              <a:rPr lang="en-US" dirty="0">
                <a:solidFill>
                  <a:srgbClr val="FFFFFF"/>
                </a:solidFill>
              </a:rPr>
              <a:t>Daniel Bryce, SIFT</a:t>
            </a:r>
          </a:p>
        </p:txBody>
      </p:sp>
    </p:spTree>
    <p:extLst>
      <p:ext uri="{BB962C8B-B14F-4D97-AF65-F5344CB8AC3E}">
        <p14:creationId xmlns:p14="http://schemas.microsoft.com/office/powerpoint/2010/main" val="251069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07A18-D1E4-CB49-BCBE-BFB4E658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Automated Model Generator Workflow</a:t>
            </a:r>
          </a:p>
        </p:txBody>
      </p:sp>
      <p:pic>
        <p:nvPicPr>
          <p:cNvPr id="23" name="Content Placeholder 2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C1C1039-4400-2E40-9661-0D334F314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364" y="1675227"/>
            <a:ext cx="10339272" cy="43941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B214B-53A7-B74E-B01C-FEC155FD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6/8/21</a:t>
            </a:r>
          </a:p>
        </p:txBody>
      </p:sp>
    </p:spTree>
    <p:extLst>
      <p:ext uri="{BB962C8B-B14F-4D97-AF65-F5344CB8AC3E}">
        <p14:creationId xmlns:p14="http://schemas.microsoft.com/office/powerpoint/2010/main" val="687566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6ED6-88AA-CA47-A310-26426CA8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Part Library Using </a:t>
            </a:r>
            <a:r>
              <a:rPr lang="en-US" dirty="0" err="1"/>
              <a:t>SynBioHub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622FA-1818-C649-A188-CD3148051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https://youtu.be/YNDaLd21C24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82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08BE8-A293-9F4F-AE76-C940824E1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Toggle Switch Using </a:t>
            </a:r>
            <a:r>
              <a:rPr lang="en-US" dirty="0" err="1"/>
              <a:t>SBOLCanvas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D4198-7AC6-1C46-AA11-C33F14E52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https://youtu.be/UJMffMq5QbQ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7780D-3726-0A4A-8C31-ED1AEA28A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9470B-EAA0-F248-BFB7-8370B468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37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90E85-D43B-E846-ADEC-6BDD7D57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Model Using </a:t>
            </a:r>
            <a:r>
              <a:rPr lang="en-US" dirty="0" err="1"/>
              <a:t>iBioSim</a:t>
            </a:r>
            <a:r>
              <a:rPr lang="en-US" dirty="0"/>
              <a:t> (part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24DE6-DBEF-6F46-870E-12E70D250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https://youtu.be/</a:t>
            </a:r>
            <a:r>
              <a:rPr lang="en-US">
                <a:hlinkClick r:id="rId3"/>
              </a:rPr>
              <a:t>xzfvwDJlKzg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D38C7-0B1F-224D-82C9-D1BD00E9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1245C-BC19-2346-B1B6-B9D73355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35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2E7E-7740-494B-9D1C-4466DE91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Model Using </a:t>
            </a:r>
            <a:r>
              <a:rPr lang="en-US" dirty="0" err="1"/>
              <a:t>iBioSim</a:t>
            </a:r>
            <a:r>
              <a:rPr lang="en-US" dirty="0"/>
              <a:t> (part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6A16B-279B-4C45-AA2D-2D2E9F99D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https://youtu.be/lpV1RzzXaW0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490D-C4B7-7447-9C16-5D05D8E2B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0DE3F-C293-F042-944A-3B20F0213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047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33FA-155A-2944-918E-A31FF674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Results Using </a:t>
            </a:r>
            <a:r>
              <a:rPr lang="en-US" dirty="0" err="1"/>
              <a:t>SynBioHub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7B2B6-D3B4-304F-95A7-CB3C8979C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https://youtu.be/9eHXC4_lXPs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7159F-0732-9A43-8795-D7B85FEBB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6B079-B39F-4C40-8118-F0E6BDB89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09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44406" y="6084284"/>
            <a:ext cx="2173025" cy="673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42" name="Group 1041"/>
          <p:cNvGrpSpPr/>
          <p:nvPr/>
        </p:nvGrpSpPr>
        <p:grpSpPr>
          <a:xfrm>
            <a:off x="1177131" y="766155"/>
            <a:ext cx="9785915" cy="5093423"/>
            <a:chOff x="882848" y="574616"/>
            <a:chExt cx="7339436" cy="3820067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2105587" y="574616"/>
              <a:ext cx="403973" cy="641879"/>
            </a:xfrm>
            <a:prstGeom prst="line">
              <a:avLst/>
            </a:prstGeom>
            <a:ln w="76200">
              <a:solidFill>
                <a:srgbClr val="0568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987824" y="2067694"/>
              <a:ext cx="827049" cy="223903"/>
            </a:xfrm>
            <a:prstGeom prst="line">
              <a:avLst/>
            </a:prstGeom>
            <a:ln w="76200">
              <a:solidFill>
                <a:srgbClr val="0568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076730" y="2572920"/>
              <a:ext cx="2351254" cy="901606"/>
            </a:xfrm>
            <a:prstGeom prst="line">
              <a:avLst/>
            </a:prstGeom>
            <a:ln w="76200">
              <a:solidFill>
                <a:srgbClr val="0568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3238289" y="2674176"/>
              <a:ext cx="1117687" cy="1332229"/>
            </a:xfrm>
            <a:prstGeom prst="line">
              <a:avLst/>
            </a:prstGeom>
            <a:ln w="76200">
              <a:solidFill>
                <a:srgbClr val="0568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5118523" y="1851670"/>
              <a:ext cx="981078" cy="439927"/>
            </a:xfrm>
            <a:prstGeom prst="line">
              <a:avLst/>
            </a:prstGeom>
            <a:ln w="76200">
              <a:solidFill>
                <a:srgbClr val="0568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4788024" y="4207632"/>
              <a:ext cx="1090104" cy="187051"/>
            </a:xfrm>
            <a:prstGeom prst="line">
              <a:avLst/>
            </a:prstGeom>
            <a:ln w="76200">
              <a:solidFill>
                <a:srgbClr val="0568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 flipV="1">
              <a:off x="4484529" y="2894369"/>
              <a:ext cx="97407" cy="902584"/>
            </a:xfrm>
            <a:prstGeom prst="line">
              <a:avLst/>
            </a:prstGeom>
            <a:ln w="76200">
              <a:solidFill>
                <a:srgbClr val="0568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5118523" y="2643520"/>
              <a:ext cx="1519210" cy="599032"/>
            </a:xfrm>
            <a:prstGeom prst="line">
              <a:avLst/>
            </a:prstGeom>
            <a:ln w="76200">
              <a:solidFill>
                <a:srgbClr val="0568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029" idx="5"/>
            </p:cNvCxnSpPr>
            <p:nvPr/>
          </p:nvCxnSpPr>
          <p:spPr>
            <a:xfrm>
              <a:off x="1262034" y="1133498"/>
              <a:ext cx="675218" cy="358132"/>
            </a:xfrm>
            <a:prstGeom prst="line">
              <a:avLst/>
            </a:prstGeom>
            <a:ln w="76200">
              <a:solidFill>
                <a:srgbClr val="0568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031" idx="6"/>
            </p:cNvCxnSpPr>
            <p:nvPr/>
          </p:nvCxnSpPr>
          <p:spPr>
            <a:xfrm flipV="1">
              <a:off x="1334795" y="2067694"/>
              <a:ext cx="725465" cy="223903"/>
            </a:xfrm>
            <a:prstGeom prst="line">
              <a:avLst/>
            </a:prstGeom>
            <a:ln w="76200">
              <a:solidFill>
                <a:srgbClr val="0568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882848" y="3945783"/>
              <a:ext cx="448792" cy="261849"/>
            </a:xfrm>
            <a:prstGeom prst="line">
              <a:avLst/>
            </a:prstGeom>
            <a:ln w="76200">
              <a:solidFill>
                <a:srgbClr val="0568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7005483" y="761677"/>
              <a:ext cx="688990" cy="454818"/>
            </a:xfrm>
            <a:prstGeom prst="line">
              <a:avLst/>
            </a:prstGeom>
            <a:ln w="76200">
              <a:solidFill>
                <a:srgbClr val="0568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cxnSpLocks/>
              <a:endCxn id="4" idx="7"/>
            </p:cNvCxnSpPr>
            <p:nvPr/>
          </p:nvCxnSpPr>
          <p:spPr>
            <a:xfrm flipH="1">
              <a:off x="7483962" y="2596746"/>
              <a:ext cx="561176" cy="435823"/>
            </a:xfrm>
            <a:prstGeom prst="line">
              <a:avLst/>
            </a:prstGeom>
            <a:ln w="76200">
              <a:solidFill>
                <a:srgbClr val="0568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 flipV="1">
              <a:off x="7558335" y="3438551"/>
              <a:ext cx="663949" cy="71950"/>
            </a:xfrm>
            <a:prstGeom prst="line">
              <a:avLst/>
            </a:prstGeom>
            <a:ln w="76200">
              <a:solidFill>
                <a:srgbClr val="0568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 flipV="1">
              <a:off x="7380312" y="3755071"/>
              <a:ext cx="436671" cy="502667"/>
            </a:xfrm>
            <a:prstGeom prst="line">
              <a:avLst/>
            </a:prstGeom>
            <a:ln w="76200">
              <a:solidFill>
                <a:srgbClr val="0568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516" y="1617052"/>
            <a:ext cx="2743776" cy="2859941"/>
          </a:xfrm>
          <a:prstGeom prst="rect">
            <a:avLst/>
          </a:prstGeom>
        </p:spPr>
      </p:pic>
      <p:sp>
        <p:nvSpPr>
          <p:cNvPr id="1044" name="Rectangle 1043"/>
          <p:cNvSpPr/>
          <p:nvPr/>
        </p:nvSpPr>
        <p:spPr>
          <a:xfrm>
            <a:off x="5046561" y="6130769"/>
            <a:ext cx="2173025" cy="673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647" y="1220755"/>
            <a:ext cx="1708151" cy="1701800"/>
          </a:xfrm>
          <a:prstGeom prst="ellipse">
            <a:avLst/>
          </a:prstGeom>
          <a:ln w="76200">
            <a:solidFill>
              <a:srgbClr val="05683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6"/>
          <a:stretch/>
        </p:blipFill>
        <p:spPr bwMode="auto">
          <a:xfrm>
            <a:off x="2405847" y="1342573"/>
            <a:ext cx="1920213" cy="1876476"/>
          </a:xfrm>
          <a:prstGeom prst="ellipse">
            <a:avLst/>
          </a:prstGeom>
          <a:ln w="76200">
            <a:solidFill>
              <a:srgbClr val="05683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5"/>
          <a:stretch/>
        </p:blipFill>
        <p:spPr>
          <a:xfrm>
            <a:off x="8850311" y="3846371"/>
            <a:ext cx="1321892" cy="1345572"/>
          </a:xfrm>
          <a:prstGeom prst="ellipse">
            <a:avLst/>
          </a:prstGeom>
          <a:ln w="76200" cap="rnd">
            <a:solidFill>
              <a:srgbClr val="056839"/>
            </a:solidFill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4" b="26882"/>
          <a:stretch/>
        </p:blipFill>
        <p:spPr>
          <a:xfrm>
            <a:off x="10852856" y="4197085"/>
            <a:ext cx="1152128" cy="1159032"/>
          </a:xfrm>
          <a:prstGeom prst="ellipse">
            <a:avLst/>
          </a:prstGeom>
          <a:ln w="76200" cap="rnd">
            <a:solidFill>
              <a:srgbClr val="056839"/>
            </a:solidFill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5" t="22038" r="9069" b="11226"/>
          <a:stretch/>
        </p:blipFill>
        <p:spPr>
          <a:xfrm>
            <a:off x="10601223" y="2673667"/>
            <a:ext cx="960107" cy="962079"/>
          </a:xfrm>
          <a:prstGeom prst="ellipse">
            <a:avLst/>
          </a:prstGeom>
          <a:ln w="76200" cap="rnd">
            <a:solidFill>
              <a:srgbClr val="056839"/>
            </a:solidFill>
          </a:ln>
          <a:effectLst/>
        </p:spPr>
      </p:pic>
      <p:pic>
        <p:nvPicPr>
          <p:cNvPr id="1029" name="Picture 5" descr="Gaurav Naku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31" y="290749"/>
            <a:ext cx="1430000" cy="1430000"/>
          </a:xfrm>
          <a:prstGeom prst="ellipse">
            <a:avLst/>
          </a:prstGeom>
          <a:ln w="76200" cap="rnd">
            <a:solidFill>
              <a:srgbClr val="056839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Xuanyu Wu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35" y="2367567"/>
            <a:ext cx="1375792" cy="1375792"/>
          </a:xfrm>
          <a:prstGeom prst="ellipse">
            <a:avLst/>
          </a:prstGeom>
          <a:ln w="76200" cap="rnd">
            <a:solidFill>
              <a:srgbClr val="056839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Kevin Keati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297" y="175628"/>
            <a:ext cx="1270000" cy="1270000"/>
          </a:xfrm>
          <a:prstGeom prst="ellipse">
            <a:avLst/>
          </a:prstGeom>
          <a:ln w="76200" cap="rnd">
            <a:solidFill>
              <a:srgbClr val="056839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Bridget McInnes, Ph.D. profile phot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875" y="4101075"/>
            <a:ext cx="1509101" cy="1509101"/>
          </a:xfrm>
          <a:prstGeom prst="ellipse">
            <a:avLst/>
          </a:prstGeom>
          <a:ln w="76200" cap="rnd">
            <a:solidFill>
              <a:srgbClr val="056839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Jacob Jet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455" y="5318561"/>
            <a:ext cx="1129459" cy="1129459"/>
          </a:xfrm>
          <a:prstGeom prst="ellipse">
            <a:avLst/>
          </a:prstGeom>
          <a:ln w="76200" cap="rnd">
            <a:solidFill>
              <a:srgbClr val="056839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Photo of J. Stephen Downie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80"/>
          <a:stretch/>
        </p:blipFill>
        <p:spPr bwMode="auto">
          <a:xfrm>
            <a:off x="5436215" y="4773149"/>
            <a:ext cx="1464743" cy="1455960"/>
          </a:xfrm>
          <a:prstGeom prst="ellipse">
            <a:avLst/>
          </a:prstGeom>
          <a:ln w="76200" cap="rnd">
            <a:solidFill>
              <a:srgbClr val="056839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https://avatars3.githubusercontent.com/u/36643290?s=460&amp;v=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937" y="5127903"/>
            <a:ext cx="1362267" cy="1362267"/>
          </a:xfrm>
          <a:prstGeom prst="ellipse">
            <a:avLst/>
          </a:prstGeom>
          <a:ln w="76200" cap="rnd">
            <a:solidFill>
              <a:srgbClr val="056839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/>
          <p:cNvSpPr/>
          <p:nvPr/>
        </p:nvSpPr>
        <p:spPr>
          <a:xfrm>
            <a:off x="2255573" y="88712"/>
            <a:ext cx="1103752" cy="1055800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056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85C33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2356" y="5207384"/>
            <a:ext cx="1363629" cy="1304387"/>
          </a:xfrm>
          <a:prstGeom prst="ellipse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056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dirty="0">
              <a:solidFill>
                <a:srgbClr val="285C33"/>
              </a:solidFill>
            </a:endParaRPr>
          </a:p>
        </p:txBody>
      </p:sp>
      <p:grpSp>
        <p:nvGrpSpPr>
          <p:cNvPr id="1030" name="Group 1029"/>
          <p:cNvGrpSpPr/>
          <p:nvPr/>
        </p:nvGrpSpPr>
        <p:grpSpPr>
          <a:xfrm>
            <a:off x="56707" y="831530"/>
            <a:ext cx="11665563" cy="6048463"/>
            <a:chOff x="42530" y="623647"/>
            <a:chExt cx="8749172" cy="453634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0"/>
            <a:stretch/>
          </p:blipFill>
          <p:spPr>
            <a:xfrm>
              <a:off x="3727009" y="2156810"/>
              <a:ext cx="1515040" cy="569999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Rectangle 7"/>
            <p:cNvSpPr/>
            <p:nvPr/>
          </p:nvSpPr>
          <p:spPr>
            <a:xfrm>
              <a:off x="1181080" y="4208189"/>
              <a:ext cx="944008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>
                  <a:ln w="3175">
                    <a:noFill/>
                  </a:ln>
                  <a:solidFill>
                    <a:srgbClr val="056839"/>
                  </a:solidFill>
                </a:rPr>
                <a:t>B. </a:t>
              </a:r>
              <a:r>
                <a:rPr lang="en-US" sz="1867" dirty="0" err="1">
                  <a:ln w="3175">
                    <a:noFill/>
                  </a:ln>
                  <a:solidFill>
                    <a:srgbClr val="056839"/>
                  </a:solidFill>
                </a:rPr>
                <a:t>McInnes</a:t>
              </a:r>
              <a:endParaRPr lang="en-US" sz="1867" dirty="0">
                <a:ln w="3175">
                  <a:noFill/>
                </a:ln>
                <a:solidFill>
                  <a:srgbClr val="056839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758162" y="3904594"/>
              <a:ext cx="772807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>
                  <a:ln w="3175">
                    <a:noFill/>
                  </a:ln>
                  <a:solidFill>
                    <a:srgbClr val="056839"/>
                  </a:solidFill>
                </a:rPr>
                <a:t>C. Myers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23236" y="4830274"/>
              <a:ext cx="760881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>
                  <a:ln w="3175">
                    <a:noFill/>
                  </a:ln>
                  <a:solidFill>
                    <a:srgbClr val="056839"/>
                  </a:solidFill>
                </a:rPr>
                <a:t>J. Mante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05559" y="4030671"/>
              <a:ext cx="486143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>
                  <a:ln w="3175">
                    <a:noFill/>
                  </a:ln>
                  <a:solidFill>
                    <a:srgbClr val="056839"/>
                  </a:solidFill>
                </a:rPr>
                <a:t>E. Yu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953647" y="2739893"/>
              <a:ext cx="669222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>
                  <a:ln w="3175">
                    <a:noFill/>
                  </a:ln>
                  <a:solidFill>
                    <a:srgbClr val="056839"/>
                  </a:solidFill>
                </a:rPr>
                <a:t>L. Terry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33272" y="2407989"/>
              <a:ext cx="934582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>
                  <a:ln w="3175">
                    <a:noFill/>
                  </a:ln>
                  <a:solidFill>
                    <a:srgbClr val="056839"/>
                  </a:solidFill>
                </a:rPr>
                <a:t>M. Nguyen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95125" y="2202669"/>
              <a:ext cx="753860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>
                  <a:ln w="3175">
                    <a:noFill/>
                  </a:ln>
                  <a:solidFill>
                    <a:srgbClr val="056839"/>
                  </a:solidFill>
                </a:rPr>
                <a:t>E. Young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72728" y="1095175"/>
              <a:ext cx="862159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>
                  <a:ln w="3175">
                    <a:noFill/>
                  </a:ln>
                  <a:solidFill>
                    <a:srgbClr val="056839"/>
                  </a:solidFill>
                </a:rPr>
                <a:t>K. Keating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684884" y="4859087"/>
              <a:ext cx="544572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>
                  <a:ln w="3175">
                    <a:noFill/>
                  </a:ln>
                  <a:solidFill>
                    <a:srgbClr val="056839"/>
                  </a:solidFill>
                </a:rPr>
                <a:t>J. Jett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184204" y="4672682"/>
              <a:ext cx="838306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>
                  <a:ln w="3175">
                    <a:noFill/>
                  </a:ln>
                  <a:solidFill>
                    <a:srgbClr val="056839"/>
                  </a:solidFill>
                </a:rPr>
                <a:t>J. Downie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00001" y="4875252"/>
              <a:ext cx="1076016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>
                  <a:ln w="3175">
                    <a:noFill/>
                  </a:ln>
                  <a:solidFill>
                    <a:srgbClr val="056839"/>
                  </a:solidFill>
                </a:rPr>
                <a:t>B. Sepulvado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12763" y="2827612"/>
              <a:ext cx="567271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>
                  <a:ln w="3175">
                    <a:noFill/>
                  </a:ln>
                  <a:solidFill>
                    <a:srgbClr val="056839"/>
                  </a:solidFill>
                </a:rPr>
                <a:t>X. Wu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32689" y="1308801"/>
              <a:ext cx="856388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>
                  <a:ln w="3175">
                    <a:noFill/>
                  </a:ln>
                  <a:solidFill>
                    <a:srgbClr val="056839"/>
                  </a:solidFill>
                </a:rPr>
                <a:t>G. Nakum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42530" y="4863295"/>
              <a:ext cx="1062406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>
                  <a:ln w="3175">
                    <a:noFill/>
                  </a:ln>
                  <a:solidFill>
                    <a:srgbClr val="056839"/>
                  </a:solidFill>
                </a:rPr>
                <a:t>N. Rodriguez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383308" y="623647"/>
              <a:ext cx="619400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>
                  <a:ln w="3175">
                    <a:noFill/>
                  </a:ln>
                  <a:solidFill>
                    <a:srgbClr val="056839"/>
                  </a:solidFill>
                </a:rPr>
                <a:t>J. Tang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522258" y="604317"/>
            <a:ext cx="8760511" cy="4638227"/>
            <a:chOff x="1141693" y="453238"/>
            <a:chExt cx="6570383" cy="3478670"/>
          </a:xfrm>
          <a:effectLst>
            <a:glow rad="63500">
              <a:schemeClr val="bg1">
                <a:alpha val="40000"/>
              </a:schemeClr>
            </a:glow>
          </a:effectLst>
        </p:grpSpPr>
        <p:pic>
          <p:nvPicPr>
            <p:cNvPr id="149" name="Picture 24" descr="Log out Successful - UC San Diego AP On-Line Recruit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383" y="994860"/>
              <a:ext cx="1234439" cy="187034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6" descr="Download U Logos | University Marketing &amp; Communications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17" b="34510"/>
            <a:stretch/>
          </p:blipFill>
          <p:spPr bwMode="auto">
            <a:xfrm>
              <a:off x="6581686" y="2615117"/>
              <a:ext cx="1130390" cy="27889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14" descr="Marketing &amp; Communications: Logos - WPI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159" y="453238"/>
              <a:ext cx="574939" cy="462328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22" descr="Center on Agi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9560" y="3641719"/>
              <a:ext cx="1105486" cy="213718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18" descr="Virginia Commonwealth University - Certified Wedding &amp; Event Planning - Wedding Planning Institute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693" y="2894368"/>
              <a:ext cx="1076965" cy="246403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Popular Universities in Europe and the USA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225" y="3287054"/>
              <a:ext cx="1420214" cy="644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7" t="11487" r="2430" b="54691"/>
          <a:stretch/>
        </p:blipFill>
        <p:spPr>
          <a:xfrm>
            <a:off x="10036796" y="5391429"/>
            <a:ext cx="1037283" cy="1029507"/>
          </a:xfrm>
          <a:prstGeom prst="ellipse">
            <a:avLst/>
          </a:prstGeom>
          <a:ln w="76200" cap="rnd">
            <a:solidFill>
              <a:srgbClr val="076739"/>
            </a:solidFill>
          </a:ln>
          <a:effectLst/>
        </p:spPr>
      </p:pic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4117649" y="116330"/>
            <a:ext cx="390122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Contributors and Affiliations</a:t>
            </a:r>
          </a:p>
        </p:txBody>
      </p:sp>
      <p:pic>
        <p:nvPicPr>
          <p:cNvPr id="60" name="Picture 2" descr="CU Boulder Logo | Brand and Messaging | University of Colorado Boulder">
            <a:extLst>
              <a:ext uri="{FF2B5EF4-FFF2-40B4-BE49-F238E27FC236}">
                <a16:creationId xmlns:a16="http://schemas.microsoft.com/office/drawing/2014/main" id="{4B70B6EE-999E-D548-AA98-10DB4A93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202" y="4274047"/>
            <a:ext cx="1064321" cy="95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NSF Logo | NSF - National Science Foundation">
            <a:extLst>
              <a:ext uri="{FF2B5EF4-FFF2-40B4-BE49-F238E27FC236}">
                <a16:creationId xmlns:a16="http://schemas.microsoft.com/office/drawing/2014/main" id="{BF8E145A-5468-A442-847D-9471044C1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719" y="76726"/>
            <a:ext cx="1095799" cy="110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924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4" descr="Microsoft unveils its new logo, the first major change in 25 years - The  Verge">
            <a:extLst>
              <a:ext uri="{FF2B5EF4-FFF2-40B4-BE49-F238E27FC236}">
                <a16:creationId xmlns:a16="http://schemas.microsoft.com/office/drawing/2014/main" id="{788DC792-E38D-0C43-B0D1-F9FF43339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644" y="200358"/>
            <a:ext cx="2551175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itle 1">
            <a:extLst>
              <a:ext uri="{FF2B5EF4-FFF2-40B4-BE49-F238E27FC236}">
                <a16:creationId xmlns:a16="http://schemas.microsoft.com/office/drawing/2014/main" id="{0ACBDF0C-11E4-8B40-9150-9E9CD455B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62" y="197367"/>
            <a:ext cx="10515600" cy="1325563"/>
          </a:xfrm>
        </p:spPr>
        <p:txBody>
          <a:bodyPr/>
          <a:lstStyle/>
          <a:p>
            <a:r>
              <a:rPr lang="en-US" dirty="0"/>
              <a:t>Acknowledgements</a:t>
            </a:r>
            <a:br>
              <a:rPr lang="en-US" dirty="0"/>
            </a:br>
            <a:r>
              <a:rPr lang="en-US" dirty="0"/>
              <a:t>(Current Research Group)</a:t>
            </a:r>
          </a:p>
        </p:txBody>
      </p:sp>
      <p:pic>
        <p:nvPicPr>
          <p:cNvPr id="148" name="Picture 2" descr="NSF Logo | NSF - National Science Foundation">
            <a:extLst>
              <a:ext uri="{FF2B5EF4-FFF2-40B4-BE49-F238E27FC236}">
                <a16:creationId xmlns:a16="http://schemas.microsoft.com/office/drawing/2014/main" id="{97CEE2E0-4B64-564C-A645-3CA973E84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607" y="52306"/>
            <a:ext cx="884032" cy="88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4" descr="DARPA - Wikipedia">
            <a:extLst>
              <a:ext uri="{FF2B5EF4-FFF2-40B4-BE49-F238E27FC236}">
                <a16:creationId xmlns:a16="http://schemas.microsoft.com/office/drawing/2014/main" id="{F13DDFD9-CBB7-8B41-B880-60FBF1F7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190" y="992669"/>
            <a:ext cx="1444838" cy="78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TextBox 133"/>
          <p:cNvSpPr txBox="1"/>
          <p:nvPr/>
        </p:nvSpPr>
        <p:spPr>
          <a:xfrm>
            <a:off x="10063472" y="5697873"/>
            <a:ext cx="165199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FB97C"/>
                </a:solidFill>
              </a:rPr>
              <a:t>Chris Myers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7905321" y="164639"/>
            <a:ext cx="4151663" cy="6700936"/>
            <a:chOff x="3953612" y="987574"/>
            <a:chExt cx="2346580" cy="3818463"/>
          </a:xfrm>
        </p:grpSpPr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5119132" y="2159753"/>
              <a:ext cx="856934" cy="497288"/>
            </a:xfrm>
            <a:custGeom>
              <a:avLst/>
              <a:gdLst>
                <a:gd name="T0" fmla="*/ 386 w 386"/>
                <a:gd name="T1" fmla="*/ 0 h 224"/>
                <a:gd name="T2" fmla="*/ 312 w 386"/>
                <a:gd name="T3" fmla="*/ 122 h 224"/>
                <a:gd name="T4" fmla="*/ 58 w 386"/>
                <a:gd name="T5" fmla="*/ 124 h 224"/>
                <a:gd name="T6" fmla="*/ 0 w 386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6" h="224">
                  <a:moveTo>
                    <a:pt x="386" y="0"/>
                  </a:moveTo>
                  <a:lnTo>
                    <a:pt x="312" y="122"/>
                  </a:lnTo>
                  <a:lnTo>
                    <a:pt x="58" y="124"/>
                  </a:lnTo>
                  <a:lnTo>
                    <a:pt x="0" y="224"/>
                  </a:lnTo>
                </a:path>
              </a:pathLst>
            </a:cu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5050311" y="1478201"/>
              <a:ext cx="357427" cy="992357"/>
            </a:xfrm>
            <a:custGeom>
              <a:avLst/>
              <a:gdLst>
                <a:gd name="T0" fmla="*/ 80 w 161"/>
                <a:gd name="T1" fmla="*/ 447 h 447"/>
                <a:gd name="T2" fmla="*/ 89 w 161"/>
                <a:gd name="T3" fmla="*/ 433 h 447"/>
                <a:gd name="T4" fmla="*/ 0 w 161"/>
                <a:gd name="T5" fmla="*/ 279 h 447"/>
                <a:gd name="T6" fmla="*/ 161 w 161"/>
                <a:gd name="T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447">
                  <a:moveTo>
                    <a:pt x="80" y="447"/>
                  </a:moveTo>
                  <a:lnTo>
                    <a:pt x="89" y="433"/>
                  </a:lnTo>
                  <a:lnTo>
                    <a:pt x="0" y="279"/>
                  </a:lnTo>
                  <a:lnTo>
                    <a:pt x="161" y="0"/>
                  </a:lnTo>
                </a:path>
              </a:pathLst>
            </a:cu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Line 75"/>
            <p:cNvSpPr>
              <a:spLocks noChangeShapeType="1"/>
            </p:cNvSpPr>
            <p:nvPr/>
          </p:nvSpPr>
          <p:spPr bwMode="auto">
            <a:xfrm flipH="1">
              <a:off x="5043651" y="2963407"/>
              <a:ext cx="519489" cy="0"/>
            </a:xfrm>
            <a:prstGeom prst="line">
              <a:avLst/>
            </a:pr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5" name="Line 76"/>
            <p:cNvSpPr>
              <a:spLocks noChangeShapeType="1"/>
            </p:cNvSpPr>
            <p:nvPr/>
          </p:nvSpPr>
          <p:spPr bwMode="auto">
            <a:xfrm>
              <a:off x="5092492" y="2685902"/>
              <a:ext cx="155403" cy="270845"/>
            </a:xfrm>
            <a:prstGeom prst="line">
              <a:avLst/>
            </a:pr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7" name="Line 77"/>
            <p:cNvSpPr>
              <a:spLocks noChangeShapeType="1"/>
            </p:cNvSpPr>
            <p:nvPr/>
          </p:nvSpPr>
          <p:spPr bwMode="auto">
            <a:xfrm flipH="1">
              <a:off x="5532059" y="2963407"/>
              <a:ext cx="446228" cy="0"/>
            </a:xfrm>
            <a:prstGeom prst="line">
              <a:avLst/>
            </a:pr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8" name="Line 78"/>
            <p:cNvSpPr>
              <a:spLocks noChangeShapeType="1"/>
            </p:cNvSpPr>
            <p:nvPr/>
          </p:nvSpPr>
          <p:spPr bwMode="auto">
            <a:xfrm flipH="1" flipV="1">
              <a:off x="4328799" y="3946883"/>
              <a:ext cx="324125" cy="186483"/>
            </a:xfrm>
            <a:prstGeom prst="line">
              <a:avLst/>
            </a:prstGeom>
            <a:noFill/>
            <a:ln w="17463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9" name="Line 79"/>
            <p:cNvSpPr>
              <a:spLocks noChangeShapeType="1"/>
            </p:cNvSpPr>
            <p:nvPr/>
          </p:nvSpPr>
          <p:spPr bwMode="auto">
            <a:xfrm flipH="1" flipV="1">
              <a:off x="4510842" y="3642738"/>
              <a:ext cx="319685" cy="186483"/>
            </a:xfrm>
            <a:prstGeom prst="line">
              <a:avLst/>
            </a:prstGeom>
            <a:noFill/>
            <a:ln w="17463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0" name="Line 80"/>
            <p:cNvSpPr>
              <a:spLocks noChangeShapeType="1"/>
            </p:cNvSpPr>
            <p:nvPr/>
          </p:nvSpPr>
          <p:spPr bwMode="auto">
            <a:xfrm flipH="1" flipV="1">
              <a:off x="4384300" y="3771500"/>
              <a:ext cx="384067" cy="222004"/>
            </a:xfrm>
            <a:prstGeom prst="line">
              <a:avLst/>
            </a:prstGeom>
            <a:noFill/>
            <a:ln w="17463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1" name="Line 81"/>
            <p:cNvSpPr>
              <a:spLocks noChangeShapeType="1"/>
            </p:cNvSpPr>
            <p:nvPr/>
          </p:nvSpPr>
          <p:spPr bwMode="auto">
            <a:xfrm flipH="1" flipV="1">
              <a:off x="4690665" y="3351913"/>
              <a:ext cx="295266" cy="173163"/>
            </a:xfrm>
            <a:prstGeom prst="line">
              <a:avLst/>
            </a:prstGeom>
            <a:noFill/>
            <a:ln w="17463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2" name="Line 82"/>
            <p:cNvSpPr>
              <a:spLocks noChangeShapeType="1"/>
            </p:cNvSpPr>
            <p:nvPr/>
          </p:nvSpPr>
          <p:spPr bwMode="auto">
            <a:xfrm flipH="1" flipV="1">
              <a:off x="4848288" y="3036667"/>
              <a:ext cx="315245" cy="179824"/>
            </a:xfrm>
            <a:prstGeom prst="line">
              <a:avLst/>
            </a:prstGeom>
            <a:noFill/>
            <a:ln w="17463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3" name="Line 83"/>
            <p:cNvSpPr>
              <a:spLocks noChangeShapeType="1"/>
            </p:cNvSpPr>
            <p:nvPr/>
          </p:nvSpPr>
          <p:spPr bwMode="auto">
            <a:xfrm flipH="1" flipV="1">
              <a:off x="4726185" y="3165430"/>
              <a:ext cx="384067" cy="224224"/>
            </a:xfrm>
            <a:prstGeom prst="line">
              <a:avLst/>
            </a:prstGeom>
            <a:noFill/>
            <a:ln w="17463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4299938" y="3562817"/>
              <a:ext cx="455108" cy="623831"/>
            </a:xfrm>
            <a:custGeom>
              <a:avLst/>
              <a:gdLst>
                <a:gd name="T0" fmla="*/ 92 w 393"/>
                <a:gd name="T1" fmla="*/ 539 h 539"/>
                <a:gd name="T2" fmla="*/ 68 w 393"/>
                <a:gd name="T3" fmla="*/ 178 h 539"/>
                <a:gd name="T4" fmla="*/ 393 w 393"/>
                <a:gd name="T5" fmla="*/ 16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3" h="539">
                  <a:moveTo>
                    <a:pt x="92" y="539"/>
                  </a:moveTo>
                  <a:cubicBezTo>
                    <a:pt x="14" y="438"/>
                    <a:pt x="0" y="295"/>
                    <a:pt x="68" y="178"/>
                  </a:cubicBezTo>
                  <a:cubicBezTo>
                    <a:pt x="136" y="60"/>
                    <a:pt x="266" y="0"/>
                    <a:pt x="393" y="16"/>
                  </a:cubicBezTo>
                </a:path>
              </a:pathLst>
            </a:custGeom>
            <a:noFill/>
            <a:ln w="26988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4741726" y="2974506"/>
              <a:ext cx="455108" cy="623831"/>
            </a:xfrm>
            <a:custGeom>
              <a:avLst/>
              <a:gdLst>
                <a:gd name="T0" fmla="*/ 303 w 393"/>
                <a:gd name="T1" fmla="*/ 0 h 539"/>
                <a:gd name="T2" fmla="*/ 325 w 393"/>
                <a:gd name="T3" fmla="*/ 362 h 539"/>
                <a:gd name="T4" fmla="*/ 0 w 393"/>
                <a:gd name="T5" fmla="*/ 523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3" h="539">
                  <a:moveTo>
                    <a:pt x="303" y="0"/>
                  </a:moveTo>
                  <a:cubicBezTo>
                    <a:pt x="372" y="110"/>
                    <a:pt x="393" y="245"/>
                    <a:pt x="325" y="362"/>
                  </a:cubicBezTo>
                  <a:cubicBezTo>
                    <a:pt x="258" y="480"/>
                    <a:pt x="127" y="539"/>
                    <a:pt x="0" y="523"/>
                  </a:cubicBezTo>
                </a:path>
              </a:pathLst>
            </a:custGeom>
            <a:noFill/>
            <a:ln w="26988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6" name="Line 86"/>
            <p:cNvSpPr>
              <a:spLocks noChangeShapeType="1"/>
            </p:cNvSpPr>
            <p:nvPr/>
          </p:nvSpPr>
          <p:spPr bwMode="auto">
            <a:xfrm flipH="1" flipV="1">
              <a:off x="3984693" y="4541853"/>
              <a:ext cx="324125" cy="188704"/>
            </a:xfrm>
            <a:prstGeom prst="line">
              <a:avLst/>
            </a:prstGeom>
            <a:noFill/>
            <a:ln w="17463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7" name="Line 87"/>
            <p:cNvSpPr>
              <a:spLocks noChangeShapeType="1"/>
            </p:cNvSpPr>
            <p:nvPr/>
          </p:nvSpPr>
          <p:spPr bwMode="auto">
            <a:xfrm flipH="1" flipV="1">
              <a:off x="4166736" y="4237708"/>
              <a:ext cx="319685" cy="184264"/>
            </a:xfrm>
            <a:prstGeom prst="line">
              <a:avLst/>
            </a:prstGeom>
            <a:noFill/>
            <a:ln w="17463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8" name="Line 88"/>
            <p:cNvSpPr>
              <a:spLocks noChangeShapeType="1"/>
            </p:cNvSpPr>
            <p:nvPr/>
          </p:nvSpPr>
          <p:spPr bwMode="auto">
            <a:xfrm flipH="1" flipV="1">
              <a:off x="4040195" y="4366470"/>
              <a:ext cx="384067" cy="222004"/>
            </a:xfrm>
            <a:prstGeom prst="line">
              <a:avLst/>
            </a:prstGeom>
            <a:noFill/>
            <a:ln w="17463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4051294" y="4173326"/>
              <a:ext cx="457328" cy="632711"/>
            </a:xfrm>
            <a:custGeom>
              <a:avLst/>
              <a:gdLst>
                <a:gd name="T0" fmla="*/ 295 w 393"/>
                <a:gd name="T1" fmla="*/ 0 h 546"/>
                <a:gd name="T2" fmla="*/ 325 w 393"/>
                <a:gd name="T3" fmla="*/ 369 h 546"/>
                <a:gd name="T4" fmla="*/ 0 w 393"/>
                <a:gd name="T5" fmla="*/ 529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3" h="546">
                  <a:moveTo>
                    <a:pt x="295" y="0"/>
                  </a:moveTo>
                  <a:cubicBezTo>
                    <a:pt x="373" y="101"/>
                    <a:pt x="393" y="251"/>
                    <a:pt x="325" y="369"/>
                  </a:cubicBezTo>
                  <a:cubicBezTo>
                    <a:pt x="257" y="487"/>
                    <a:pt x="127" y="546"/>
                    <a:pt x="0" y="529"/>
                  </a:cubicBezTo>
                </a:path>
              </a:pathLst>
            </a:custGeom>
            <a:noFill/>
            <a:ln w="26988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4652925" y="2958967"/>
              <a:ext cx="428468" cy="614951"/>
            </a:xfrm>
            <a:custGeom>
              <a:avLst/>
              <a:gdLst>
                <a:gd name="T0" fmla="*/ 91 w 369"/>
                <a:gd name="T1" fmla="*/ 531 h 531"/>
                <a:gd name="T2" fmla="*/ 68 w 369"/>
                <a:gd name="T3" fmla="*/ 169 h 531"/>
                <a:gd name="T4" fmla="*/ 369 w 369"/>
                <a:gd name="T5" fmla="*/ 4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531">
                  <a:moveTo>
                    <a:pt x="91" y="531"/>
                  </a:moveTo>
                  <a:cubicBezTo>
                    <a:pt x="13" y="430"/>
                    <a:pt x="0" y="287"/>
                    <a:pt x="68" y="169"/>
                  </a:cubicBezTo>
                  <a:cubicBezTo>
                    <a:pt x="136" y="52"/>
                    <a:pt x="240" y="0"/>
                    <a:pt x="369" y="4"/>
                  </a:cubicBezTo>
                </a:path>
              </a:pathLst>
            </a:cu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4397620" y="3573916"/>
              <a:ext cx="468428" cy="623831"/>
            </a:xfrm>
            <a:custGeom>
              <a:avLst/>
              <a:gdLst>
                <a:gd name="T0" fmla="*/ 312 w 404"/>
                <a:gd name="T1" fmla="*/ 0 h 537"/>
                <a:gd name="T2" fmla="*/ 336 w 404"/>
                <a:gd name="T3" fmla="*/ 362 h 537"/>
                <a:gd name="T4" fmla="*/ 0 w 404"/>
                <a:gd name="T5" fmla="*/ 521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4" h="537">
                  <a:moveTo>
                    <a:pt x="312" y="0"/>
                  </a:moveTo>
                  <a:cubicBezTo>
                    <a:pt x="390" y="102"/>
                    <a:pt x="404" y="244"/>
                    <a:pt x="336" y="362"/>
                  </a:cubicBezTo>
                  <a:cubicBezTo>
                    <a:pt x="268" y="480"/>
                    <a:pt x="127" y="537"/>
                    <a:pt x="0" y="521"/>
                  </a:cubicBezTo>
                </a:path>
              </a:pathLst>
            </a:cu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3953612" y="4160006"/>
              <a:ext cx="455108" cy="628271"/>
            </a:xfrm>
            <a:custGeom>
              <a:avLst/>
              <a:gdLst>
                <a:gd name="T0" fmla="*/ 94 w 393"/>
                <a:gd name="T1" fmla="*/ 543 h 543"/>
                <a:gd name="T2" fmla="*/ 68 w 393"/>
                <a:gd name="T3" fmla="*/ 177 h 543"/>
                <a:gd name="T4" fmla="*/ 393 w 393"/>
                <a:gd name="T5" fmla="*/ 17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3" h="543">
                  <a:moveTo>
                    <a:pt x="94" y="543"/>
                  </a:moveTo>
                  <a:cubicBezTo>
                    <a:pt x="16" y="442"/>
                    <a:pt x="0" y="295"/>
                    <a:pt x="68" y="177"/>
                  </a:cubicBezTo>
                  <a:cubicBezTo>
                    <a:pt x="136" y="59"/>
                    <a:pt x="266" y="0"/>
                    <a:pt x="393" y="17"/>
                  </a:cubicBezTo>
                </a:path>
              </a:pathLst>
            </a:cu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3" name="Line 93"/>
            <p:cNvSpPr>
              <a:spLocks noChangeShapeType="1"/>
            </p:cNvSpPr>
            <p:nvPr/>
          </p:nvSpPr>
          <p:spPr bwMode="auto">
            <a:xfrm>
              <a:off x="4877148" y="2597100"/>
              <a:ext cx="230884" cy="404047"/>
            </a:xfrm>
            <a:prstGeom prst="line">
              <a:avLst/>
            </a:prstGeom>
            <a:noFill/>
            <a:ln w="26988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4" name="Line 94"/>
            <p:cNvSpPr>
              <a:spLocks noChangeShapeType="1"/>
            </p:cNvSpPr>
            <p:nvPr/>
          </p:nvSpPr>
          <p:spPr bwMode="auto">
            <a:xfrm flipV="1">
              <a:off x="4877148" y="2106473"/>
              <a:ext cx="290826" cy="506168"/>
            </a:xfrm>
            <a:prstGeom prst="line">
              <a:avLst/>
            </a:prstGeom>
            <a:noFill/>
            <a:ln w="26988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5" name="Line 95"/>
            <p:cNvSpPr>
              <a:spLocks noChangeShapeType="1"/>
            </p:cNvSpPr>
            <p:nvPr/>
          </p:nvSpPr>
          <p:spPr bwMode="auto">
            <a:xfrm flipV="1">
              <a:off x="4941530" y="2075392"/>
              <a:ext cx="368526" cy="639371"/>
            </a:xfrm>
            <a:prstGeom prst="line">
              <a:avLst/>
            </a:prstGeom>
            <a:noFill/>
            <a:ln w="26988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6" name="Line 96"/>
            <p:cNvSpPr>
              <a:spLocks noChangeShapeType="1"/>
            </p:cNvSpPr>
            <p:nvPr/>
          </p:nvSpPr>
          <p:spPr bwMode="auto">
            <a:xfrm>
              <a:off x="5523179" y="1735726"/>
              <a:ext cx="39961" cy="142082"/>
            </a:xfrm>
            <a:prstGeom prst="line">
              <a:avLst/>
            </a:prstGeom>
            <a:noFill/>
            <a:ln w="26988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8" name="Line 97"/>
            <p:cNvSpPr>
              <a:spLocks noChangeShapeType="1"/>
            </p:cNvSpPr>
            <p:nvPr/>
          </p:nvSpPr>
          <p:spPr bwMode="auto">
            <a:xfrm flipV="1">
              <a:off x="5438818" y="1862268"/>
              <a:ext cx="126543" cy="215344"/>
            </a:xfrm>
            <a:prstGeom prst="line">
              <a:avLst/>
            </a:prstGeom>
            <a:noFill/>
            <a:ln w="26988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5971627" y="1564784"/>
              <a:ext cx="99902" cy="97682"/>
            </a:xfrm>
            <a:custGeom>
              <a:avLst/>
              <a:gdLst>
                <a:gd name="T0" fmla="*/ 10 w 85"/>
                <a:gd name="T1" fmla="*/ 24 h 85"/>
                <a:gd name="T2" fmla="*/ 61 w 85"/>
                <a:gd name="T3" fmla="*/ 10 h 85"/>
                <a:gd name="T4" fmla="*/ 75 w 85"/>
                <a:gd name="T5" fmla="*/ 61 h 85"/>
                <a:gd name="T6" fmla="*/ 24 w 85"/>
                <a:gd name="T7" fmla="*/ 75 h 85"/>
                <a:gd name="T8" fmla="*/ 10 w 85"/>
                <a:gd name="T9" fmla="*/ 2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5">
                  <a:moveTo>
                    <a:pt x="10" y="24"/>
                  </a:moveTo>
                  <a:cubicBezTo>
                    <a:pt x="20" y="6"/>
                    <a:pt x="43" y="0"/>
                    <a:pt x="61" y="10"/>
                  </a:cubicBezTo>
                  <a:cubicBezTo>
                    <a:pt x="79" y="20"/>
                    <a:pt x="85" y="43"/>
                    <a:pt x="75" y="61"/>
                  </a:cubicBezTo>
                  <a:cubicBezTo>
                    <a:pt x="64" y="79"/>
                    <a:pt x="41" y="85"/>
                    <a:pt x="24" y="75"/>
                  </a:cubicBezTo>
                  <a:cubicBezTo>
                    <a:pt x="6" y="65"/>
                    <a:pt x="0" y="42"/>
                    <a:pt x="10" y="24"/>
                  </a:cubicBezTo>
                  <a:close/>
                </a:path>
              </a:pathLst>
            </a:custGeom>
            <a:noFill/>
            <a:ln w="17463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5747402" y="1606964"/>
              <a:ext cx="99902" cy="97682"/>
            </a:xfrm>
            <a:custGeom>
              <a:avLst/>
              <a:gdLst>
                <a:gd name="T0" fmla="*/ 10 w 85"/>
                <a:gd name="T1" fmla="*/ 24 h 85"/>
                <a:gd name="T2" fmla="*/ 61 w 85"/>
                <a:gd name="T3" fmla="*/ 10 h 85"/>
                <a:gd name="T4" fmla="*/ 75 w 85"/>
                <a:gd name="T5" fmla="*/ 62 h 85"/>
                <a:gd name="T6" fmla="*/ 24 w 85"/>
                <a:gd name="T7" fmla="*/ 75 h 85"/>
                <a:gd name="T8" fmla="*/ 10 w 85"/>
                <a:gd name="T9" fmla="*/ 2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5">
                  <a:moveTo>
                    <a:pt x="10" y="24"/>
                  </a:moveTo>
                  <a:cubicBezTo>
                    <a:pt x="21" y="6"/>
                    <a:pt x="44" y="0"/>
                    <a:pt x="61" y="10"/>
                  </a:cubicBezTo>
                  <a:cubicBezTo>
                    <a:pt x="79" y="21"/>
                    <a:pt x="85" y="44"/>
                    <a:pt x="75" y="62"/>
                  </a:cubicBezTo>
                  <a:cubicBezTo>
                    <a:pt x="65" y="79"/>
                    <a:pt x="42" y="85"/>
                    <a:pt x="24" y="75"/>
                  </a:cubicBezTo>
                  <a:cubicBezTo>
                    <a:pt x="6" y="65"/>
                    <a:pt x="0" y="42"/>
                    <a:pt x="10" y="24"/>
                  </a:cubicBezTo>
                  <a:close/>
                </a:path>
              </a:pathLst>
            </a:custGeom>
            <a:noFill/>
            <a:ln w="17463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5418837" y="987574"/>
              <a:ext cx="99902" cy="99902"/>
            </a:xfrm>
            <a:custGeom>
              <a:avLst/>
              <a:gdLst>
                <a:gd name="T0" fmla="*/ 11 w 86"/>
                <a:gd name="T1" fmla="*/ 24 h 85"/>
                <a:gd name="T2" fmla="*/ 62 w 86"/>
                <a:gd name="T3" fmla="*/ 10 h 85"/>
                <a:gd name="T4" fmla="*/ 75 w 86"/>
                <a:gd name="T5" fmla="*/ 61 h 85"/>
                <a:gd name="T6" fmla="*/ 24 w 86"/>
                <a:gd name="T7" fmla="*/ 75 h 85"/>
                <a:gd name="T8" fmla="*/ 11 w 86"/>
                <a:gd name="T9" fmla="*/ 2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11" y="24"/>
                  </a:moveTo>
                  <a:cubicBezTo>
                    <a:pt x="21" y="6"/>
                    <a:pt x="44" y="0"/>
                    <a:pt x="62" y="10"/>
                  </a:cubicBezTo>
                  <a:cubicBezTo>
                    <a:pt x="80" y="21"/>
                    <a:pt x="86" y="43"/>
                    <a:pt x="75" y="61"/>
                  </a:cubicBezTo>
                  <a:cubicBezTo>
                    <a:pt x="65" y="79"/>
                    <a:pt x="42" y="85"/>
                    <a:pt x="24" y="75"/>
                  </a:cubicBezTo>
                  <a:cubicBezTo>
                    <a:pt x="6" y="65"/>
                    <a:pt x="0" y="42"/>
                    <a:pt x="11" y="24"/>
                  </a:cubicBezTo>
                  <a:close/>
                </a:path>
              </a:pathLst>
            </a:custGeom>
            <a:noFill/>
            <a:ln w="17463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5465458" y="1651364"/>
              <a:ext cx="97682" cy="97682"/>
            </a:xfrm>
            <a:custGeom>
              <a:avLst/>
              <a:gdLst>
                <a:gd name="T0" fmla="*/ 10 w 85"/>
                <a:gd name="T1" fmla="*/ 24 h 85"/>
                <a:gd name="T2" fmla="*/ 61 w 85"/>
                <a:gd name="T3" fmla="*/ 10 h 85"/>
                <a:gd name="T4" fmla="*/ 75 w 85"/>
                <a:gd name="T5" fmla="*/ 61 h 85"/>
                <a:gd name="T6" fmla="*/ 24 w 85"/>
                <a:gd name="T7" fmla="*/ 75 h 85"/>
                <a:gd name="T8" fmla="*/ 10 w 85"/>
                <a:gd name="T9" fmla="*/ 2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5">
                  <a:moveTo>
                    <a:pt x="10" y="24"/>
                  </a:moveTo>
                  <a:cubicBezTo>
                    <a:pt x="21" y="6"/>
                    <a:pt x="44" y="0"/>
                    <a:pt x="61" y="10"/>
                  </a:cubicBezTo>
                  <a:cubicBezTo>
                    <a:pt x="79" y="20"/>
                    <a:pt x="85" y="43"/>
                    <a:pt x="75" y="61"/>
                  </a:cubicBezTo>
                  <a:cubicBezTo>
                    <a:pt x="65" y="79"/>
                    <a:pt x="42" y="85"/>
                    <a:pt x="24" y="75"/>
                  </a:cubicBezTo>
                  <a:cubicBezTo>
                    <a:pt x="6" y="64"/>
                    <a:pt x="0" y="41"/>
                    <a:pt x="10" y="24"/>
                  </a:cubicBezTo>
                  <a:close/>
                </a:path>
              </a:pathLst>
            </a:custGeom>
            <a:solidFill>
              <a:srgbClr val="CFB97C"/>
            </a:solidFill>
            <a:ln w="17463" cap="flat">
              <a:solidFill>
                <a:srgbClr val="CFB97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5185734" y="1169617"/>
              <a:ext cx="97682" cy="99902"/>
            </a:xfrm>
            <a:custGeom>
              <a:avLst/>
              <a:gdLst>
                <a:gd name="T0" fmla="*/ 10 w 85"/>
                <a:gd name="T1" fmla="*/ 24 h 85"/>
                <a:gd name="T2" fmla="*/ 61 w 85"/>
                <a:gd name="T3" fmla="*/ 10 h 85"/>
                <a:gd name="T4" fmla="*/ 75 w 85"/>
                <a:gd name="T5" fmla="*/ 61 h 85"/>
                <a:gd name="T6" fmla="*/ 24 w 85"/>
                <a:gd name="T7" fmla="*/ 75 h 85"/>
                <a:gd name="T8" fmla="*/ 10 w 85"/>
                <a:gd name="T9" fmla="*/ 2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5">
                  <a:moveTo>
                    <a:pt x="10" y="24"/>
                  </a:moveTo>
                  <a:cubicBezTo>
                    <a:pt x="20" y="6"/>
                    <a:pt x="43" y="0"/>
                    <a:pt x="61" y="10"/>
                  </a:cubicBezTo>
                  <a:cubicBezTo>
                    <a:pt x="79" y="20"/>
                    <a:pt x="85" y="43"/>
                    <a:pt x="75" y="61"/>
                  </a:cubicBezTo>
                  <a:cubicBezTo>
                    <a:pt x="64" y="79"/>
                    <a:pt x="42" y="85"/>
                    <a:pt x="24" y="75"/>
                  </a:cubicBezTo>
                  <a:cubicBezTo>
                    <a:pt x="6" y="64"/>
                    <a:pt x="0" y="42"/>
                    <a:pt x="10" y="24"/>
                  </a:cubicBezTo>
                  <a:close/>
                </a:path>
              </a:pathLst>
            </a:custGeom>
            <a:solidFill>
              <a:srgbClr val="CFB97C"/>
            </a:solidFill>
            <a:ln w="17463" cap="flat">
              <a:solidFill>
                <a:srgbClr val="CFB97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5381097" y="1389400"/>
              <a:ext cx="99902" cy="97682"/>
            </a:xfrm>
            <a:custGeom>
              <a:avLst/>
              <a:gdLst>
                <a:gd name="T0" fmla="*/ 11 w 86"/>
                <a:gd name="T1" fmla="*/ 24 h 85"/>
                <a:gd name="T2" fmla="*/ 62 w 86"/>
                <a:gd name="T3" fmla="*/ 10 h 85"/>
                <a:gd name="T4" fmla="*/ 75 w 86"/>
                <a:gd name="T5" fmla="*/ 61 h 85"/>
                <a:gd name="T6" fmla="*/ 24 w 86"/>
                <a:gd name="T7" fmla="*/ 75 h 85"/>
                <a:gd name="T8" fmla="*/ 11 w 86"/>
                <a:gd name="T9" fmla="*/ 2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11" y="24"/>
                  </a:moveTo>
                  <a:cubicBezTo>
                    <a:pt x="21" y="6"/>
                    <a:pt x="44" y="0"/>
                    <a:pt x="62" y="10"/>
                  </a:cubicBezTo>
                  <a:cubicBezTo>
                    <a:pt x="79" y="21"/>
                    <a:pt x="86" y="44"/>
                    <a:pt x="75" y="61"/>
                  </a:cubicBezTo>
                  <a:cubicBezTo>
                    <a:pt x="65" y="79"/>
                    <a:pt x="42" y="85"/>
                    <a:pt x="24" y="75"/>
                  </a:cubicBezTo>
                  <a:cubicBezTo>
                    <a:pt x="6" y="65"/>
                    <a:pt x="0" y="42"/>
                    <a:pt x="11" y="24"/>
                  </a:cubicBezTo>
                  <a:close/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6158110" y="1891128"/>
              <a:ext cx="97682" cy="99902"/>
            </a:xfrm>
            <a:custGeom>
              <a:avLst/>
              <a:gdLst>
                <a:gd name="T0" fmla="*/ 10 w 85"/>
                <a:gd name="T1" fmla="*/ 24 h 86"/>
                <a:gd name="T2" fmla="*/ 61 w 85"/>
                <a:gd name="T3" fmla="*/ 11 h 86"/>
                <a:gd name="T4" fmla="*/ 75 w 85"/>
                <a:gd name="T5" fmla="*/ 62 h 86"/>
                <a:gd name="T6" fmla="*/ 24 w 85"/>
                <a:gd name="T7" fmla="*/ 75 h 86"/>
                <a:gd name="T8" fmla="*/ 10 w 85"/>
                <a:gd name="T9" fmla="*/ 2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10" y="24"/>
                  </a:moveTo>
                  <a:cubicBezTo>
                    <a:pt x="21" y="7"/>
                    <a:pt x="44" y="0"/>
                    <a:pt x="61" y="11"/>
                  </a:cubicBezTo>
                  <a:cubicBezTo>
                    <a:pt x="79" y="21"/>
                    <a:pt x="85" y="44"/>
                    <a:pt x="75" y="62"/>
                  </a:cubicBezTo>
                  <a:cubicBezTo>
                    <a:pt x="65" y="80"/>
                    <a:pt x="42" y="86"/>
                    <a:pt x="24" y="75"/>
                  </a:cubicBezTo>
                  <a:cubicBezTo>
                    <a:pt x="6" y="65"/>
                    <a:pt x="0" y="42"/>
                    <a:pt x="10" y="24"/>
                  </a:cubicBezTo>
                  <a:close/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6118149" y="2566020"/>
              <a:ext cx="99902" cy="99902"/>
            </a:xfrm>
            <a:custGeom>
              <a:avLst/>
              <a:gdLst>
                <a:gd name="T0" fmla="*/ 10 w 85"/>
                <a:gd name="T1" fmla="*/ 24 h 86"/>
                <a:gd name="T2" fmla="*/ 61 w 85"/>
                <a:gd name="T3" fmla="*/ 11 h 86"/>
                <a:gd name="T4" fmla="*/ 75 w 85"/>
                <a:gd name="T5" fmla="*/ 62 h 86"/>
                <a:gd name="T6" fmla="*/ 24 w 85"/>
                <a:gd name="T7" fmla="*/ 75 h 86"/>
                <a:gd name="T8" fmla="*/ 10 w 85"/>
                <a:gd name="T9" fmla="*/ 2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10" y="24"/>
                  </a:moveTo>
                  <a:cubicBezTo>
                    <a:pt x="20" y="6"/>
                    <a:pt x="43" y="0"/>
                    <a:pt x="61" y="11"/>
                  </a:cubicBezTo>
                  <a:cubicBezTo>
                    <a:pt x="79" y="21"/>
                    <a:pt x="85" y="44"/>
                    <a:pt x="75" y="62"/>
                  </a:cubicBezTo>
                  <a:cubicBezTo>
                    <a:pt x="64" y="80"/>
                    <a:pt x="41" y="86"/>
                    <a:pt x="24" y="75"/>
                  </a:cubicBezTo>
                  <a:cubicBezTo>
                    <a:pt x="6" y="65"/>
                    <a:pt x="0" y="42"/>
                    <a:pt x="10" y="24"/>
                  </a:cubicBezTo>
                  <a:close/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auto">
            <a:xfrm>
              <a:off x="5947206" y="2073171"/>
              <a:ext cx="99902" cy="97682"/>
            </a:xfrm>
            <a:custGeom>
              <a:avLst/>
              <a:gdLst>
                <a:gd name="T0" fmla="*/ 10 w 85"/>
                <a:gd name="T1" fmla="*/ 24 h 85"/>
                <a:gd name="T2" fmla="*/ 61 w 85"/>
                <a:gd name="T3" fmla="*/ 10 h 85"/>
                <a:gd name="T4" fmla="*/ 75 w 85"/>
                <a:gd name="T5" fmla="*/ 61 h 85"/>
                <a:gd name="T6" fmla="*/ 24 w 85"/>
                <a:gd name="T7" fmla="*/ 75 h 85"/>
                <a:gd name="T8" fmla="*/ 10 w 85"/>
                <a:gd name="T9" fmla="*/ 2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5">
                  <a:moveTo>
                    <a:pt x="10" y="24"/>
                  </a:moveTo>
                  <a:cubicBezTo>
                    <a:pt x="21" y="6"/>
                    <a:pt x="43" y="0"/>
                    <a:pt x="61" y="10"/>
                  </a:cubicBezTo>
                  <a:cubicBezTo>
                    <a:pt x="79" y="20"/>
                    <a:pt x="85" y="43"/>
                    <a:pt x="75" y="61"/>
                  </a:cubicBezTo>
                  <a:cubicBezTo>
                    <a:pt x="65" y="79"/>
                    <a:pt x="42" y="85"/>
                    <a:pt x="24" y="75"/>
                  </a:cubicBezTo>
                  <a:cubicBezTo>
                    <a:pt x="6" y="64"/>
                    <a:pt x="0" y="42"/>
                    <a:pt x="10" y="24"/>
                  </a:cubicBezTo>
                  <a:close/>
                </a:path>
              </a:pathLst>
            </a:custGeom>
            <a:solidFill>
              <a:srgbClr val="000000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5847305" y="2301836"/>
              <a:ext cx="381846" cy="661571"/>
            </a:xfrm>
            <a:custGeom>
              <a:avLst/>
              <a:gdLst>
                <a:gd name="T0" fmla="*/ 0 w 172"/>
                <a:gd name="T1" fmla="*/ 298 h 298"/>
                <a:gd name="T2" fmla="*/ 172 w 172"/>
                <a:gd name="T3" fmla="*/ 0 h 298"/>
                <a:gd name="T4" fmla="*/ 0 w 172"/>
                <a:gd name="T5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2" h="298">
                  <a:moveTo>
                    <a:pt x="0" y="298"/>
                  </a:moveTo>
                  <a:lnTo>
                    <a:pt x="172" y="0"/>
                  </a:lnTo>
                  <a:lnTo>
                    <a:pt x="0" y="298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0" name="Line 119"/>
            <p:cNvSpPr>
              <a:spLocks noChangeShapeType="1"/>
            </p:cNvSpPr>
            <p:nvPr/>
          </p:nvSpPr>
          <p:spPr bwMode="auto">
            <a:xfrm flipV="1">
              <a:off x="5847305" y="2301836"/>
              <a:ext cx="381846" cy="661571"/>
            </a:xfrm>
            <a:prstGeom prst="line">
              <a:avLst/>
            </a:pr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6200290" y="2215254"/>
              <a:ext cx="99902" cy="97682"/>
            </a:xfrm>
            <a:custGeom>
              <a:avLst/>
              <a:gdLst>
                <a:gd name="T0" fmla="*/ 11 w 86"/>
                <a:gd name="T1" fmla="*/ 24 h 86"/>
                <a:gd name="T2" fmla="*/ 62 w 86"/>
                <a:gd name="T3" fmla="*/ 11 h 86"/>
                <a:gd name="T4" fmla="*/ 75 w 86"/>
                <a:gd name="T5" fmla="*/ 62 h 86"/>
                <a:gd name="T6" fmla="*/ 24 w 86"/>
                <a:gd name="T7" fmla="*/ 75 h 86"/>
                <a:gd name="T8" fmla="*/ 11 w 86"/>
                <a:gd name="T9" fmla="*/ 2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11" y="24"/>
                  </a:moveTo>
                  <a:cubicBezTo>
                    <a:pt x="21" y="6"/>
                    <a:pt x="44" y="0"/>
                    <a:pt x="62" y="11"/>
                  </a:cubicBezTo>
                  <a:cubicBezTo>
                    <a:pt x="80" y="21"/>
                    <a:pt x="86" y="44"/>
                    <a:pt x="75" y="62"/>
                  </a:cubicBezTo>
                  <a:cubicBezTo>
                    <a:pt x="65" y="80"/>
                    <a:pt x="42" y="86"/>
                    <a:pt x="24" y="75"/>
                  </a:cubicBezTo>
                  <a:cubicBezTo>
                    <a:pt x="7" y="65"/>
                    <a:pt x="0" y="42"/>
                    <a:pt x="11" y="24"/>
                  </a:cubicBezTo>
                  <a:close/>
                </a:path>
              </a:pathLst>
            </a:custGeom>
            <a:noFill/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2" name="Line 121"/>
            <p:cNvSpPr>
              <a:spLocks noChangeShapeType="1"/>
            </p:cNvSpPr>
            <p:nvPr/>
          </p:nvSpPr>
          <p:spPr bwMode="auto">
            <a:xfrm flipV="1">
              <a:off x="5092492" y="2426158"/>
              <a:ext cx="159843" cy="277505"/>
            </a:xfrm>
            <a:prstGeom prst="line">
              <a:avLst/>
            </a:pr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5192393" y="1979930"/>
              <a:ext cx="990136" cy="976816"/>
            </a:xfrm>
            <a:custGeom>
              <a:avLst/>
              <a:gdLst>
                <a:gd name="T0" fmla="*/ 446 w 446"/>
                <a:gd name="T1" fmla="*/ 0 h 440"/>
                <a:gd name="T2" fmla="*/ 307 w 446"/>
                <a:gd name="T3" fmla="*/ 241 h 440"/>
                <a:gd name="T4" fmla="*/ 48 w 446"/>
                <a:gd name="T5" fmla="*/ 241 h 440"/>
                <a:gd name="T6" fmla="*/ 0 w 446"/>
                <a:gd name="T7" fmla="*/ 321 h 440"/>
                <a:gd name="T8" fmla="*/ 69 w 446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6" h="440">
                  <a:moveTo>
                    <a:pt x="446" y="0"/>
                  </a:moveTo>
                  <a:lnTo>
                    <a:pt x="307" y="241"/>
                  </a:lnTo>
                  <a:lnTo>
                    <a:pt x="48" y="241"/>
                  </a:lnTo>
                  <a:lnTo>
                    <a:pt x="0" y="321"/>
                  </a:lnTo>
                  <a:lnTo>
                    <a:pt x="69" y="440"/>
                  </a:lnTo>
                </a:path>
              </a:pathLst>
            </a:cu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" name="Freeform 115"/>
            <p:cNvSpPr>
              <a:spLocks/>
            </p:cNvSpPr>
            <p:nvPr/>
          </p:nvSpPr>
          <p:spPr bwMode="auto">
            <a:xfrm>
              <a:off x="5853964" y="2657042"/>
              <a:ext cx="297485" cy="306365"/>
            </a:xfrm>
            <a:custGeom>
              <a:avLst/>
              <a:gdLst>
                <a:gd name="T0" fmla="*/ 0 w 134"/>
                <a:gd name="T1" fmla="*/ 138 h 138"/>
                <a:gd name="T2" fmla="*/ 54 w 134"/>
                <a:gd name="T3" fmla="*/ 138 h 138"/>
                <a:gd name="T4" fmla="*/ 134 w 134"/>
                <a:gd name="T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38">
                  <a:moveTo>
                    <a:pt x="0" y="138"/>
                  </a:moveTo>
                  <a:lnTo>
                    <a:pt x="54" y="138"/>
                  </a:lnTo>
                  <a:lnTo>
                    <a:pt x="134" y="0"/>
                  </a:lnTo>
                </a:path>
              </a:pathLst>
            </a:custGeom>
            <a:noFill/>
            <a:ln w="269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4965949" y="1251758"/>
              <a:ext cx="250865" cy="930196"/>
            </a:xfrm>
            <a:custGeom>
              <a:avLst/>
              <a:gdLst>
                <a:gd name="T0" fmla="*/ 72 w 113"/>
                <a:gd name="T1" fmla="*/ 419 h 419"/>
                <a:gd name="T2" fmla="*/ 102 w 113"/>
                <a:gd name="T3" fmla="*/ 367 h 419"/>
                <a:gd name="T4" fmla="*/ 0 w 113"/>
                <a:gd name="T5" fmla="*/ 195 h 419"/>
                <a:gd name="T6" fmla="*/ 112 w 113"/>
                <a:gd name="T7" fmla="*/ 3 h 419"/>
                <a:gd name="T8" fmla="*/ 113 w 113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19">
                  <a:moveTo>
                    <a:pt x="72" y="419"/>
                  </a:moveTo>
                  <a:lnTo>
                    <a:pt x="102" y="367"/>
                  </a:lnTo>
                  <a:lnTo>
                    <a:pt x="0" y="195"/>
                  </a:lnTo>
                  <a:lnTo>
                    <a:pt x="112" y="3"/>
                  </a:lnTo>
                  <a:lnTo>
                    <a:pt x="113" y="0"/>
                  </a:lnTo>
                </a:path>
              </a:pathLst>
            </a:custGeom>
            <a:noFill/>
            <a:ln w="26988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5088052" y="1074155"/>
              <a:ext cx="359646" cy="1074498"/>
            </a:xfrm>
            <a:custGeom>
              <a:avLst/>
              <a:gdLst>
                <a:gd name="T0" fmla="*/ 81 w 162"/>
                <a:gd name="T1" fmla="*/ 484 h 484"/>
                <a:gd name="T2" fmla="*/ 99 w 162"/>
                <a:gd name="T3" fmla="*/ 453 h 484"/>
                <a:gd name="T4" fmla="*/ 0 w 162"/>
                <a:gd name="T5" fmla="*/ 281 h 484"/>
                <a:gd name="T6" fmla="*/ 162 w 162"/>
                <a:gd name="T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484">
                  <a:moveTo>
                    <a:pt x="81" y="484"/>
                  </a:moveTo>
                  <a:lnTo>
                    <a:pt x="99" y="453"/>
                  </a:lnTo>
                  <a:lnTo>
                    <a:pt x="0" y="281"/>
                  </a:lnTo>
                  <a:lnTo>
                    <a:pt x="162" y="0"/>
                  </a:lnTo>
                </a:path>
              </a:pathLst>
            </a:custGeom>
            <a:noFill/>
            <a:ln w="26988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5443258" y="1693546"/>
              <a:ext cx="335226" cy="377406"/>
            </a:xfrm>
            <a:custGeom>
              <a:avLst/>
              <a:gdLst>
                <a:gd name="T0" fmla="*/ 0 w 151"/>
                <a:gd name="T1" fmla="*/ 170 h 170"/>
                <a:gd name="T2" fmla="*/ 54 w 151"/>
                <a:gd name="T3" fmla="*/ 80 h 170"/>
                <a:gd name="T4" fmla="*/ 115 w 151"/>
                <a:gd name="T5" fmla="*/ 64 h 170"/>
                <a:gd name="T6" fmla="*/ 151 w 151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70">
                  <a:moveTo>
                    <a:pt x="0" y="170"/>
                  </a:moveTo>
                  <a:lnTo>
                    <a:pt x="54" y="80"/>
                  </a:lnTo>
                  <a:lnTo>
                    <a:pt x="115" y="64"/>
                  </a:lnTo>
                  <a:lnTo>
                    <a:pt x="151" y="0"/>
                  </a:lnTo>
                </a:path>
              </a:pathLst>
            </a:custGeom>
            <a:noFill/>
            <a:ln w="26988" cap="flat">
              <a:solidFill>
                <a:srgbClr val="CFB97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cxnSp>
          <p:nvCxnSpPr>
            <p:cNvPr id="137" name="Straight Connector 136"/>
            <p:cNvCxnSpPr/>
            <p:nvPr/>
          </p:nvCxnSpPr>
          <p:spPr>
            <a:xfrm flipV="1">
              <a:off x="5300998" y="2076413"/>
              <a:ext cx="470648" cy="1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5757482" y="1653585"/>
              <a:ext cx="244204" cy="424028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71B-A3C6-408D-8CB6-A3AD4CF0FE74}" type="slidenum">
              <a:rPr lang="en-US" smtClean="0"/>
              <a:t>17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127865" y="6401964"/>
            <a:ext cx="409787" cy="331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406405" y="1508787"/>
            <a:ext cx="9380335" cy="5300398"/>
            <a:chOff x="304803" y="1131590"/>
            <a:chExt cx="7035251" cy="3975298"/>
          </a:xfrm>
        </p:grpSpPr>
        <p:sp>
          <p:nvSpPr>
            <p:cNvPr id="114" name="Line 72"/>
            <p:cNvSpPr>
              <a:spLocks noChangeShapeType="1"/>
            </p:cNvSpPr>
            <p:nvPr/>
          </p:nvSpPr>
          <p:spPr bwMode="auto">
            <a:xfrm flipV="1">
              <a:off x="3861814" y="1935901"/>
              <a:ext cx="3478240" cy="9779"/>
            </a:xfrm>
            <a:prstGeom prst="line">
              <a:avLst/>
            </a:prstGeom>
            <a:noFill/>
            <a:ln w="26988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2054" name="Group 2053"/>
            <p:cNvGrpSpPr/>
            <p:nvPr/>
          </p:nvGrpSpPr>
          <p:grpSpPr>
            <a:xfrm>
              <a:off x="304803" y="1999295"/>
              <a:ext cx="2649787" cy="728172"/>
              <a:chOff x="1535734" y="1169617"/>
              <a:chExt cx="2649787" cy="728172"/>
            </a:xfrm>
          </p:grpSpPr>
          <p:sp>
            <p:nvSpPr>
              <p:cNvPr id="32" name="Line 74"/>
              <p:cNvSpPr>
                <a:spLocks noChangeShapeType="1"/>
              </p:cNvSpPr>
              <p:nvPr/>
            </p:nvSpPr>
            <p:spPr bwMode="auto">
              <a:xfrm>
                <a:off x="2515743" y="1533703"/>
                <a:ext cx="1669778" cy="0"/>
              </a:xfrm>
              <a:prstGeom prst="line">
                <a:avLst/>
              </a:prstGeom>
              <a:noFill/>
              <a:ln w="269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1" name="Line 103"/>
              <p:cNvSpPr>
                <a:spLocks noChangeShapeType="1"/>
              </p:cNvSpPr>
              <p:nvPr/>
            </p:nvSpPr>
            <p:spPr bwMode="auto">
              <a:xfrm>
                <a:off x="1535734" y="1351660"/>
                <a:ext cx="218537" cy="0"/>
              </a:xfrm>
              <a:prstGeom prst="line">
                <a:avLst/>
              </a:prstGeom>
              <a:noFill/>
              <a:ln w="269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2" name="Line 104"/>
              <p:cNvSpPr>
                <a:spLocks noChangeShapeType="1"/>
              </p:cNvSpPr>
              <p:nvPr/>
            </p:nvSpPr>
            <p:spPr bwMode="auto">
              <a:xfrm>
                <a:off x="1535734" y="1713525"/>
                <a:ext cx="221655" cy="0"/>
              </a:xfrm>
              <a:prstGeom prst="line">
                <a:avLst/>
              </a:prstGeom>
              <a:noFill/>
              <a:ln w="269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7" name="Freeform 86"/>
              <p:cNvSpPr>
                <a:spLocks/>
              </p:cNvSpPr>
              <p:nvPr/>
            </p:nvSpPr>
            <p:spPr bwMode="auto">
              <a:xfrm>
                <a:off x="1663010" y="1169617"/>
                <a:ext cx="849534" cy="728172"/>
              </a:xfrm>
              <a:custGeom>
                <a:avLst/>
                <a:gdLst>
                  <a:gd name="T0" fmla="*/ 735 w 735"/>
                  <a:gd name="T1" fmla="*/ 315 h 629"/>
                  <a:gd name="T2" fmla="*/ 346 w 735"/>
                  <a:gd name="T3" fmla="*/ 629 h 629"/>
                  <a:gd name="T4" fmla="*/ 336 w 735"/>
                  <a:gd name="T5" fmla="*/ 629 h 629"/>
                  <a:gd name="T6" fmla="*/ 0 w 735"/>
                  <a:gd name="T7" fmla="*/ 629 h 629"/>
                  <a:gd name="T8" fmla="*/ 102 w 735"/>
                  <a:gd name="T9" fmla="*/ 314 h 629"/>
                  <a:gd name="T10" fmla="*/ 0 w 735"/>
                  <a:gd name="T11" fmla="*/ 0 h 629"/>
                  <a:gd name="T12" fmla="*/ 336 w 735"/>
                  <a:gd name="T13" fmla="*/ 0 h 629"/>
                  <a:gd name="T14" fmla="*/ 346 w 735"/>
                  <a:gd name="T15" fmla="*/ 0 h 629"/>
                  <a:gd name="T16" fmla="*/ 735 w 735"/>
                  <a:gd name="T17" fmla="*/ 315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5" h="629">
                    <a:moveTo>
                      <a:pt x="735" y="315"/>
                    </a:moveTo>
                    <a:cubicBezTo>
                      <a:pt x="673" y="496"/>
                      <a:pt x="523" y="624"/>
                      <a:pt x="346" y="629"/>
                    </a:cubicBezTo>
                    <a:cubicBezTo>
                      <a:pt x="343" y="629"/>
                      <a:pt x="340" y="629"/>
                      <a:pt x="336" y="62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62" y="559"/>
                      <a:pt x="102" y="444"/>
                      <a:pt x="102" y="314"/>
                    </a:cubicBezTo>
                    <a:cubicBezTo>
                      <a:pt x="102" y="184"/>
                      <a:pt x="62" y="70"/>
                      <a:pt x="0" y="0"/>
                    </a:cubicBezTo>
                    <a:cubicBezTo>
                      <a:pt x="336" y="0"/>
                      <a:pt x="336" y="0"/>
                      <a:pt x="336" y="0"/>
                    </a:cubicBezTo>
                    <a:cubicBezTo>
                      <a:pt x="340" y="0"/>
                      <a:pt x="343" y="0"/>
                      <a:pt x="346" y="0"/>
                    </a:cubicBezTo>
                    <a:cubicBezTo>
                      <a:pt x="523" y="5"/>
                      <a:pt x="673" y="134"/>
                      <a:pt x="735" y="315"/>
                    </a:cubicBezTo>
                    <a:close/>
                  </a:path>
                </a:pathLst>
              </a:cu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2844" t="-11294" r="-740" b="-34678"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2614470" y="1201432"/>
                <a:ext cx="728806" cy="623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FB97C"/>
                    </a:solidFill>
                  </a:rPr>
                  <a:t>James</a:t>
                </a:r>
              </a:p>
              <a:p>
                <a:r>
                  <a:rPr lang="en-US" sz="2400" dirty="0" err="1">
                    <a:solidFill>
                      <a:srgbClr val="CFB97C"/>
                    </a:solidFill>
                  </a:rPr>
                  <a:t>Scholz</a:t>
                </a:r>
                <a:endParaRPr lang="en-US" sz="2400" dirty="0">
                  <a:solidFill>
                    <a:srgbClr val="CFB97C"/>
                  </a:solidFill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06376" y="3279631"/>
              <a:ext cx="2963130" cy="1020311"/>
              <a:chOff x="298454" y="3311134"/>
              <a:chExt cx="2963130" cy="1020311"/>
            </a:xfrm>
          </p:grpSpPr>
          <p:sp>
            <p:nvSpPr>
              <p:cNvPr id="139" name="Isosceles Triangle 138"/>
              <p:cNvSpPr/>
              <p:nvPr/>
            </p:nvSpPr>
            <p:spPr>
              <a:xfrm rot="5400000">
                <a:off x="873049" y="3348668"/>
                <a:ext cx="1016366" cy="941297"/>
              </a:xfrm>
              <a:prstGeom prst="triangle">
                <a:avLst/>
              </a:prstGeom>
              <a:solidFill>
                <a:srgbClr val="9998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grpSp>
            <p:nvGrpSpPr>
              <p:cNvPr id="2057" name="Group 2056"/>
              <p:cNvGrpSpPr/>
              <p:nvPr/>
            </p:nvGrpSpPr>
            <p:grpSpPr>
              <a:xfrm>
                <a:off x="298454" y="3315079"/>
                <a:ext cx="2963130" cy="1016366"/>
                <a:chOff x="1144798" y="2110346"/>
                <a:chExt cx="2963130" cy="1016366"/>
              </a:xfrm>
            </p:grpSpPr>
            <p:sp>
              <p:nvSpPr>
                <p:cNvPr id="31" name="Line 73"/>
                <p:cNvSpPr>
                  <a:spLocks noChangeShapeType="1"/>
                </p:cNvSpPr>
                <p:nvPr/>
              </p:nvSpPr>
              <p:spPr bwMode="auto">
                <a:xfrm>
                  <a:off x="2866509" y="2617079"/>
                  <a:ext cx="1241419" cy="3871"/>
                </a:xfrm>
                <a:prstGeom prst="line">
                  <a:avLst/>
                </a:prstGeom>
                <a:noFill/>
                <a:ln w="26988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0" name="Isosceles Triangle 19"/>
                <p:cNvSpPr/>
                <p:nvPr/>
              </p:nvSpPr>
              <p:spPr>
                <a:xfrm rot="5400000">
                  <a:off x="1716736" y="2147880"/>
                  <a:ext cx="1016366" cy="941297"/>
                </a:xfrm>
                <a:prstGeom prst="triangle">
                  <a:avLst/>
                </a:prstGeom>
                <a:blipFill dpi="0" rotWithShape="0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25332" t="5455" r="35303" b="-29015"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60" name="Oval 59"/>
                <p:cNvSpPr>
                  <a:spLocks noChangeArrowheads="1"/>
                </p:cNvSpPr>
                <p:nvPr/>
              </p:nvSpPr>
              <p:spPr bwMode="auto">
                <a:xfrm>
                  <a:off x="2695567" y="2528280"/>
                  <a:ext cx="175384" cy="175384"/>
                </a:xfrm>
                <a:prstGeom prst="ellipse">
                  <a:avLst/>
                </a:prstGeom>
                <a:noFill/>
                <a:ln w="23813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66" name="Line 108"/>
                <p:cNvSpPr>
                  <a:spLocks noChangeShapeType="1"/>
                </p:cNvSpPr>
                <p:nvPr/>
              </p:nvSpPr>
              <p:spPr bwMode="auto">
                <a:xfrm>
                  <a:off x="1144798" y="2613954"/>
                  <a:ext cx="600210" cy="0"/>
                </a:xfrm>
                <a:prstGeom prst="line">
                  <a:avLst/>
                </a:prstGeom>
                <a:noFill/>
                <a:ln w="26988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2993352" y="2297786"/>
                  <a:ext cx="482344" cy="6232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CFB97C"/>
                      </a:solidFill>
                    </a:rPr>
                    <a:t>Eric</a:t>
                  </a:r>
                </a:p>
                <a:p>
                  <a:pPr algn="ctr"/>
                  <a:r>
                    <a:rPr lang="en-US" sz="2400" dirty="0">
                      <a:solidFill>
                        <a:srgbClr val="CFB97C"/>
                      </a:solidFill>
                    </a:rPr>
                    <a:t>Yu</a:t>
                  </a:r>
                </a:p>
              </p:txBody>
            </p:sp>
          </p:grpSp>
        </p:grpSp>
        <p:grpSp>
          <p:nvGrpSpPr>
            <p:cNvPr id="2056" name="Group 2055"/>
            <p:cNvGrpSpPr/>
            <p:nvPr/>
          </p:nvGrpSpPr>
          <p:grpSpPr>
            <a:xfrm>
              <a:off x="311154" y="4376497"/>
              <a:ext cx="2937142" cy="730391"/>
              <a:chOff x="636259" y="3309733"/>
              <a:chExt cx="2937142" cy="730391"/>
            </a:xfrm>
          </p:grpSpPr>
          <p:sp>
            <p:nvSpPr>
              <p:cNvPr id="9" name="Flowchart: Delay 8"/>
              <p:cNvSpPr/>
              <p:nvPr/>
            </p:nvSpPr>
            <p:spPr>
              <a:xfrm>
                <a:off x="1479735" y="3309733"/>
                <a:ext cx="876914" cy="730391"/>
              </a:xfrm>
              <a:prstGeom prst="flowChartDelay">
                <a:avLst/>
              </a:pr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11283" r="-1416" b="-22727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0" name="Line 72"/>
              <p:cNvSpPr>
                <a:spLocks noChangeShapeType="1"/>
              </p:cNvSpPr>
              <p:nvPr/>
            </p:nvSpPr>
            <p:spPr bwMode="auto">
              <a:xfrm flipV="1">
                <a:off x="2362560" y="3670677"/>
                <a:ext cx="1210841" cy="5361"/>
              </a:xfrm>
              <a:prstGeom prst="line">
                <a:avLst/>
              </a:prstGeom>
              <a:noFill/>
              <a:ln w="26988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3" name="Line 105"/>
              <p:cNvSpPr>
                <a:spLocks noChangeShapeType="1"/>
              </p:cNvSpPr>
              <p:nvPr/>
            </p:nvSpPr>
            <p:spPr bwMode="auto">
              <a:xfrm flipV="1">
                <a:off x="636259" y="3493995"/>
                <a:ext cx="829408" cy="0"/>
              </a:xfrm>
              <a:prstGeom prst="line">
                <a:avLst/>
              </a:prstGeom>
              <a:noFill/>
              <a:ln w="26988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4" name="Line 106"/>
              <p:cNvSpPr>
                <a:spLocks noChangeShapeType="1"/>
              </p:cNvSpPr>
              <p:nvPr/>
            </p:nvSpPr>
            <p:spPr bwMode="auto">
              <a:xfrm>
                <a:off x="636259" y="3858081"/>
                <a:ext cx="832001" cy="0"/>
              </a:xfrm>
              <a:prstGeom prst="line">
                <a:avLst/>
              </a:prstGeom>
              <a:noFill/>
              <a:ln w="26988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2369065" y="3347512"/>
                <a:ext cx="1031677" cy="623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FB97C"/>
                    </a:solidFill>
                  </a:rPr>
                  <a:t>Benjamin</a:t>
                </a:r>
              </a:p>
              <a:p>
                <a:pPr algn="ctr"/>
                <a:r>
                  <a:rPr lang="en-US" sz="2400" dirty="0">
                    <a:solidFill>
                      <a:srgbClr val="CFB97C"/>
                    </a:solidFill>
                  </a:rPr>
                  <a:t>Hatch</a:t>
                </a:r>
              </a:p>
            </p:txBody>
          </p:sp>
        </p:grpSp>
        <p:sp>
          <p:nvSpPr>
            <p:cNvPr id="101" name="Flowchart: Delay 100"/>
            <p:cNvSpPr/>
            <p:nvPr/>
          </p:nvSpPr>
          <p:spPr>
            <a:xfrm>
              <a:off x="834936" y="1131590"/>
              <a:ext cx="876914" cy="730391"/>
            </a:xfrm>
            <a:prstGeom prst="flowChartDelay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10" t="-7847" r="1" b="-36030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2"/>
                </a:solidFill>
              </a:endParaRPr>
            </a:p>
          </p:txBody>
        </p:sp>
        <p:sp>
          <p:nvSpPr>
            <p:cNvPr id="102" name="Line 72"/>
            <p:cNvSpPr>
              <a:spLocks noChangeShapeType="1"/>
            </p:cNvSpPr>
            <p:nvPr/>
          </p:nvSpPr>
          <p:spPr bwMode="auto">
            <a:xfrm flipV="1">
              <a:off x="1717761" y="1496785"/>
              <a:ext cx="1236829" cy="1110"/>
            </a:xfrm>
            <a:prstGeom prst="line">
              <a:avLst/>
            </a:prstGeom>
            <a:noFill/>
            <a:ln w="26988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2"/>
                </a:solidFill>
              </a:endParaRPr>
            </a:p>
          </p:txBody>
        </p:sp>
        <p:sp>
          <p:nvSpPr>
            <p:cNvPr id="103" name="Line 105"/>
            <p:cNvSpPr>
              <a:spLocks noChangeShapeType="1"/>
            </p:cNvSpPr>
            <p:nvPr/>
          </p:nvSpPr>
          <p:spPr bwMode="auto">
            <a:xfrm flipV="1">
              <a:off x="304803" y="1315852"/>
              <a:ext cx="516064" cy="0"/>
            </a:xfrm>
            <a:prstGeom prst="line">
              <a:avLst/>
            </a:prstGeom>
            <a:noFill/>
            <a:ln w="26988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2"/>
                </a:solidFill>
              </a:endParaRPr>
            </a:p>
          </p:txBody>
        </p:sp>
        <p:sp>
          <p:nvSpPr>
            <p:cNvPr id="104" name="Line 106"/>
            <p:cNvSpPr>
              <a:spLocks noChangeShapeType="1"/>
            </p:cNvSpPr>
            <p:nvPr/>
          </p:nvSpPr>
          <p:spPr bwMode="auto">
            <a:xfrm>
              <a:off x="304803" y="1674304"/>
              <a:ext cx="518658" cy="5634"/>
            </a:xfrm>
            <a:prstGeom prst="line">
              <a:avLst/>
            </a:prstGeom>
            <a:noFill/>
            <a:ln w="26988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2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747349" y="1169369"/>
              <a:ext cx="879087" cy="62324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FB97C"/>
                  </a:solidFill>
                </a:rPr>
                <a:t>Payton</a:t>
              </a:r>
            </a:p>
            <a:p>
              <a:pPr algn="ctr"/>
              <a:r>
                <a:rPr lang="en-US" sz="2400" dirty="0">
                  <a:solidFill>
                    <a:srgbClr val="CFB97C"/>
                  </a:solidFill>
                </a:rPr>
                <a:t>Thomas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146461" y="1624788"/>
              <a:ext cx="805798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FB97C"/>
                  </a:solidFill>
                </a:rPr>
                <a:t>Jeanet</a:t>
              </a:r>
            </a:p>
            <a:p>
              <a:pPr algn="ctr"/>
              <a:r>
                <a:rPr lang="en-US" sz="2400" dirty="0">
                  <a:solidFill>
                    <a:srgbClr val="CFB97C"/>
                  </a:solidFill>
                </a:rPr>
                <a:t>Mante</a:t>
              </a:r>
            </a:p>
          </p:txBody>
        </p:sp>
        <p:grpSp>
          <p:nvGrpSpPr>
            <p:cNvPr id="2059" name="Group 2058"/>
            <p:cNvGrpSpPr/>
            <p:nvPr/>
          </p:nvGrpSpPr>
          <p:grpSpPr>
            <a:xfrm>
              <a:off x="2925227" y="1492608"/>
              <a:ext cx="342707" cy="876276"/>
              <a:chOff x="3015960" y="1342468"/>
              <a:chExt cx="342707" cy="876276"/>
            </a:xfrm>
          </p:grpSpPr>
          <p:sp>
            <p:nvSpPr>
              <p:cNvPr id="119" name="Line 72"/>
              <p:cNvSpPr>
                <a:spLocks noChangeShapeType="1"/>
              </p:cNvSpPr>
              <p:nvPr/>
            </p:nvSpPr>
            <p:spPr bwMode="auto">
              <a:xfrm>
                <a:off x="3040036" y="1342468"/>
                <a:ext cx="1" cy="345413"/>
              </a:xfrm>
              <a:prstGeom prst="line">
                <a:avLst/>
              </a:prstGeom>
              <a:noFill/>
              <a:ln w="26988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="1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18" name="Line 74"/>
              <p:cNvSpPr>
                <a:spLocks noChangeShapeType="1"/>
              </p:cNvSpPr>
              <p:nvPr/>
            </p:nvSpPr>
            <p:spPr bwMode="auto">
              <a:xfrm flipV="1">
                <a:off x="3027868" y="1697330"/>
                <a:ext cx="330799" cy="0"/>
              </a:xfrm>
              <a:prstGeom prst="line">
                <a:avLst/>
              </a:prstGeom>
              <a:noFill/>
              <a:ln w="26988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" name="Line 72"/>
              <p:cNvSpPr>
                <a:spLocks noChangeShapeType="1"/>
              </p:cNvSpPr>
              <p:nvPr/>
            </p:nvSpPr>
            <p:spPr bwMode="auto">
              <a:xfrm>
                <a:off x="3034182" y="1873331"/>
                <a:ext cx="1" cy="345413"/>
              </a:xfrm>
              <a:prstGeom prst="line">
                <a:avLst/>
              </a:prstGeom>
              <a:noFill/>
              <a:ln w="26988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b="1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21" name="Line 74"/>
              <p:cNvSpPr>
                <a:spLocks noChangeShapeType="1"/>
              </p:cNvSpPr>
              <p:nvPr/>
            </p:nvSpPr>
            <p:spPr bwMode="auto">
              <a:xfrm flipV="1">
                <a:off x="3015960" y="1870832"/>
                <a:ext cx="330799" cy="0"/>
              </a:xfrm>
              <a:prstGeom prst="line">
                <a:avLst/>
              </a:prstGeom>
              <a:noFill/>
              <a:ln w="269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113" name="Flowchart: Delay 112"/>
            <p:cNvSpPr/>
            <p:nvPr/>
          </p:nvSpPr>
          <p:spPr>
            <a:xfrm>
              <a:off x="3257131" y="1575329"/>
              <a:ext cx="876914" cy="730391"/>
            </a:xfrm>
            <a:prstGeom prst="flowChartDelay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62779" t="-134150" r="-150539" b="-513910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235596" y="3812337"/>
              <a:ext cx="3163821" cy="937804"/>
              <a:chOff x="3235596" y="3837737"/>
              <a:chExt cx="3163821" cy="937804"/>
            </a:xfrm>
          </p:grpSpPr>
          <p:sp>
            <p:nvSpPr>
              <p:cNvPr id="93" name="Line 74"/>
              <p:cNvSpPr>
                <a:spLocks noChangeShapeType="1"/>
              </p:cNvSpPr>
              <p:nvPr/>
            </p:nvSpPr>
            <p:spPr bwMode="auto">
              <a:xfrm>
                <a:off x="4213626" y="4350089"/>
                <a:ext cx="2185791" cy="478"/>
              </a:xfrm>
              <a:prstGeom prst="line">
                <a:avLst/>
              </a:prstGeom>
              <a:noFill/>
              <a:ln w="26988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4434305" y="4017818"/>
                <a:ext cx="852638" cy="623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FB97C"/>
                    </a:solidFill>
                  </a:rPr>
                  <a:t>Lukas</a:t>
                </a:r>
              </a:p>
              <a:p>
                <a:pPr algn="ctr"/>
                <a:r>
                  <a:rPr lang="en-US" sz="2400" dirty="0" err="1">
                    <a:solidFill>
                      <a:srgbClr val="CFB97C"/>
                    </a:solidFill>
                  </a:rPr>
                  <a:t>Bücherl</a:t>
                </a:r>
                <a:endParaRPr lang="en-US" sz="2400" dirty="0">
                  <a:solidFill>
                    <a:srgbClr val="CFB97C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235596" y="3837737"/>
                <a:ext cx="330799" cy="937804"/>
                <a:chOff x="3027868" y="1244098"/>
                <a:chExt cx="330799" cy="937804"/>
              </a:xfrm>
            </p:grpSpPr>
            <p:sp>
              <p:nvSpPr>
                <p:cNvPr id="124" name="Line 72"/>
                <p:cNvSpPr>
                  <a:spLocks noChangeShapeType="1"/>
                </p:cNvSpPr>
                <p:nvPr/>
              </p:nvSpPr>
              <p:spPr bwMode="auto">
                <a:xfrm flipH="1">
                  <a:off x="3040037" y="1244098"/>
                  <a:ext cx="6785" cy="462834"/>
                </a:xfrm>
                <a:prstGeom prst="line">
                  <a:avLst/>
                </a:prstGeom>
                <a:noFill/>
                <a:ln w="26988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 dirty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25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3027868" y="1697330"/>
                  <a:ext cx="330799" cy="0"/>
                </a:xfrm>
                <a:prstGeom prst="line">
                  <a:avLst/>
                </a:prstGeom>
                <a:noFill/>
                <a:ln w="26988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6" name="Line 72"/>
                <p:cNvSpPr>
                  <a:spLocks noChangeShapeType="1"/>
                </p:cNvSpPr>
                <p:nvPr/>
              </p:nvSpPr>
              <p:spPr bwMode="auto">
                <a:xfrm>
                  <a:off x="3034182" y="1873331"/>
                  <a:ext cx="5855" cy="308571"/>
                </a:xfrm>
                <a:prstGeom prst="line">
                  <a:avLst/>
                </a:prstGeom>
                <a:noFill/>
                <a:ln w="26988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 dirty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27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3027868" y="1870831"/>
                  <a:ext cx="318891" cy="6955"/>
                </a:xfrm>
                <a:prstGeom prst="line">
                  <a:avLst/>
                </a:prstGeom>
                <a:noFill/>
                <a:ln w="26988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sp>
            <p:nvSpPr>
              <p:cNvPr id="96" name="Freeform 95"/>
              <p:cNvSpPr>
                <a:spLocks/>
              </p:cNvSpPr>
              <p:nvPr/>
            </p:nvSpPr>
            <p:spPr bwMode="auto">
              <a:xfrm>
                <a:off x="3459361" y="3986003"/>
                <a:ext cx="849534" cy="728172"/>
              </a:xfrm>
              <a:custGeom>
                <a:avLst/>
                <a:gdLst>
                  <a:gd name="T0" fmla="*/ 735 w 735"/>
                  <a:gd name="T1" fmla="*/ 315 h 629"/>
                  <a:gd name="T2" fmla="*/ 346 w 735"/>
                  <a:gd name="T3" fmla="*/ 629 h 629"/>
                  <a:gd name="T4" fmla="*/ 336 w 735"/>
                  <a:gd name="T5" fmla="*/ 629 h 629"/>
                  <a:gd name="T6" fmla="*/ 0 w 735"/>
                  <a:gd name="T7" fmla="*/ 629 h 629"/>
                  <a:gd name="T8" fmla="*/ 102 w 735"/>
                  <a:gd name="T9" fmla="*/ 314 h 629"/>
                  <a:gd name="T10" fmla="*/ 0 w 735"/>
                  <a:gd name="T11" fmla="*/ 0 h 629"/>
                  <a:gd name="T12" fmla="*/ 336 w 735"/>
                  <a:gd name="T13" fmla="*/ 0 h 629"/>
                  <a:gd name="T14" fmla="*/ 346 w 735"/>
                  <a:gd name="T15" fmla="*/ 0 h 629"/>
                  <a:gd name="T16" fmla="*/ 735 w 735"/>
                  <a:gd name="T17" fmla="*/ 315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5" h="629">
                    <a:moveTo>
                      <a:pt x="735" y="315"/>
                    </a:moveTo>
                    <a:cubicBezTo>
                      <a:pt x="673" y="496"/>
                      <a:pt x="523" y="624"/>
                      <a:pt x="346" y="629"/>
                    </a:cubicBezTo>
                    <a:cubicBezTo>
                      <a:pt x="343" y="629"/>
                      <a:pt x="340" y="629"/>
                      <a:pt x="336" y="62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62" y="559"/>
                      <a:pt x="102" y="444"/>
                      <a:pt x="102" y="314"/>
                    </a:cubicBezTo>
                    <a:cubicBezTo>
                      <a:pt x="102" y="184"/>
                      <a:pt x="62" y="70"/>
                      <a:pt x="0" y="0"/>
                    </a:cubicBezTo>
                    <a:cubicBezTo>
                      <a:pt x="336" y="0"/>
                      <a:pt x="336" y="0"/>
                      <a:pt x="336" y="0"/>
                    </a:cubicBezTo>
                    <a:cubicBezTo>
                      <a:pt x="340" y="0"/>
                      <a:pt x="343" y="0"/>
                      <a:pt x="346" y="0"/>
                    </a:cubicBezTo>
                    <a:cubicBezTo>
                      <a:pt x="523" y="5"/>
                      <a:pt x="673" y="134"/>
                      <a:pt x="735" y="315"/>
                    </a:cubicBezTo>
                    <a:close/>
                  </a:path>
                </a:pathLst>
              </a:custGeom>
              <a:blipFill dpi="0"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283" t="-39726" r="-15349" b="-12560"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04803" y="2499742"/>
              <a:ext cx="6643461" cy="1016366"/>
              <a:chOff x="264669" y="2563496"/>
              <a:chExt cx="6643461" cy="1016366"/>
            </a:xfrm>
          </p:grpSpPr>
          <p:sp>
            <p:nvSpPr>
              <p:cNvPr id="129" name="Line 73"/>
              <p:cNvSpPr>
                <a:spLocks noChangeShapeType="1"/>
              </p:cNvSpPr>
              <p:nvPr/>
            </p:nvSpPr>
            <p:spPr bwMode="auto">
              <a:xfrm flipV="1">
                <a:off x="5177012" y="3064263"/>
                <a:ext cx="1731118" cy="2839"/>
              </a:xfrm>
              <a:prstGeom prst="line">
                <a:avLst/>
              </a:prstGeom>
              <a:noFill/>
              <a:ln w="26988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0" name="Isosceles Triangle 129"/>
              <p:cNvSpPr/>
              <p:nvPr/>
            </p:nvSpPr>
            <p:spPr>
              <a:xfrm rot="5400000">
                <a:off x="4022797" y="2601030"/>
                <a:ext cx="1016366" cy="941297"/>
              </a:xfrm>
              <a:prstGeom prst="triangle">
                <a:avLst/>
              </a:prstGeom>
              <a:blipFill dpi="0" rotWithShape="0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456" t="-110782" r="-140322" b="-36888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1" name="Oval 130"/>
              <p:cNvSpPr>
                <a:spLocks noChangeArrowheads="1"/>
              </p:cNvSpPr>
              <p:nvPr/>
            </p:nvSpPr>
            <p:spPr bwMode="auto">
              <a:xfrm>
                <a:off x="5001628" y="2981430"/>
                <a:ext cx="175384" cy="175384"/>
              </a:xfrm>
              <a:prstGeom prst="ellipse">
                <a:avLst/>
              </a:prstGeom>
              <a:noFill/>
              <a:ln w="2381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2" name="Line 108"/>
              <p:cNvSpPr>
                <a:spLocks noChangeShapeType="1"/>
              </p:cNvSpPr>
              <p:nvPr/>
            </p:nvSpPr>
            <p:spPr bwMode="auto">
              <a:xfrm flipV="1">
                <a:off x="2841862" y="3067103"/>
                <a:ext cx="1209207" cy="6998"/>
              </a:xfrm>
              <a:prstGeom prst="line">
                <a:avLst/>
              </a:prstGeom>
              <a:noFill/>
              <a:ln w="26988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5145812" y="2750936"/>
                <a:ext cx="1378166" cy="623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FB97C"/>
                    </a:solidFill>
                  </a:rPr>
                  <a:t>Pedro</a:t>
                </a:r>
              </a:p>
              <a:p>
                <a:pPr algn="ctr"/>
                <a:r>
                  <a:rPr lang="en-US" sz="2400" dirty="0" err="1">
                    <a:solidFill>
                      <a:srgbClr val="CFB97C"/>
                    </a:solidFill>
                  </a:rPr>
                  <a:t>Fontanarrosa</a:t>
                </a:r>
                <a:endParaRPr lang="en-US" sz="2400" dirty="0">
                  <a:solidFill>
                    <a:srgbClr val="CFB97C"/>
                  </a:solidFill>
                </a:endParaRPr>
              </a:p>
            </p:txBody>
          </p:sp>
          <p:sp>
            <p:nvSpPr>
              <p:cNvPr id="143" name="Freeform 142"/>
              <p:cNvSpPr>
                <a:spLocks/>
              </p:cNvSpPr>
              <p:nvPr/>
            </p:nvSpPr>
            <p:spPr bwMode="auto">
              <a:xfrm>
                <a:off x="1992328" y="2711400"/>
                <a:ext cx="849534" cy="728172"/>
              </a:xfrm>
              <a:custGeom>
                <a:avLst/>
                <a:gdLst>
                  <a:gd name="T0" fmla="*/ 735 w 735"/>
                  <a:gd name="T1" fmla="*/ 315 h 629"/>
                  <a:gd name="T2" fmla="*/ 346 w 735"/>
                  <a:gd name="T3" fmla="*/ 629 h 629"/>
                  <a:gd name="T4" fmla="*/ 336 w 735"/>
                  <a:gd name="T5" fmla="*/ 629 h 629"/>
                  <a:gd name="T6" fmla="*/ 0 w 735"/>
                  <a:gd name="T7" fmla="*/ 629 h 629"/>
                  <a:gd name="T8" fmla="*/ 102 w 735"/>
                  <a:gd name="T9" fmla="*/ 314 h 629"/>
                  <a:gd name="T10" fmla="*/ 0 w 735"/>
                  <a:gd name="T11" fmla="*/ 0 h 629"/>
                  <a:gd name="T12" fmla="*/ 336 w 735"/>
                  <a:gd name="T13" fmla="*/ 0 h 629"/>
                  <a:gd name="T14" fmla="*/ 346 w 735"/>
                  <a:gd name="T15" fmla="*/ 0 h 629"/>
                  <a:gd name="T16" fmla="*/ 735 w 735"/>
                  <a:gd name="T17" fmla="*/ 315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5" h="629">
                    <a:moveTo>
                      <a:pt x="735" y="315"/>
                    </a:moveTo>
                    <a:cubicBezTo>
                      <a:pt x="673" y="496"/>
                      <a:pt x="523" y="624"/>
                      <a:pt x="346" y="629"/>
                    </a:cubicBezTo>
                    <a:cubicBezTo>
                      <a:pt x="343" y="629"/>
                      <a:pt x="340" y="629"/>
                      <a:pt x="336" y="62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62" y="559"/>
                      <a:pt x="102" y="444"/>
                      <a:pt x="102" y="314"/>
                    </a:cubicBezTo>
                    <a:cubicBezTo>
                      <a:pt x="102" y="184"/>
                      <a:pt x="62" y="70"/>
                      <a:pt x="0" y="0"/>
                    </a:cubicBezTo>
                    <a:cubicBezTo>
                      <a:pt x="336" y="0"/>
                      <a:pt x="336" y="0"/>
                      <a:pt x="336" y="0"/>
                    </a:cubicBezTo>
                    <a:cubicBezTo>
                      <a:pt x="340" y="0"/>
                      <a:pt x="343" y="0"/>
                      <a:pt x="346" y="0"/>
                    </a:cubicBezTo>
                    <a:cubicBezTo>
                      <a:pt x="523" y="5"/>
                      <a:pt x="673" y="134"/>
                      <a:pt x="735" y="315"/>
                    </a:cubicBezTo>
                    <a:close/>
                  </a:path>
                </a:pathLst>
              </a:custGeom>
              <a:blipFill dpi="0"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515" t="-810" r="515" b="-13074"/>
                </a:stretch>
              </a:blipFill>
              <a:ln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2824435" y="2751294"/>
                <a:ext cx="1106842" cy="623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FB97C"/>
                    </a:solidFill>
                  </a:rPr>
                  <a:t>Thomas</a:t>
                </a:r>
              </a:p>
              <a:p>
                <a:pPr algn="ctr"/>
                <a:r>
                  <a:rPr lang="en-US" sz="2400" dirty="0">
                    <a:solidFill>
                      <a:srgbClr val="CFB97C"/>
                    </a:solidFill>
                  </a:rPr>
                  <a:t>Stoughton</a:t>
                </a:r>
              </a:p>
            </p:txBody>
          </p:sp>
          <p:sp>
            <p:nvSpPr>
              <p:cNvPr id="146" name="Line 103"/>
              <p:cNvSpPr>
                <a:spLocks noChangeShapeType="1"/>
              </p:cNvSpPr>
              <p:nvPr/>
            </p:nvSpPr>
            <p:spPr bwMode="auto">
              <a:xfrm>
                <a:off x="264669" y="2905209"/>
                <a:ext cx="1819199" cy="0"/>
              </a:xfrm>
              <a:prstGeom prst="line">
                <a:avLst/>
              </a:prstGeom>
              <a:noFill/>
              <a:ln w="269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7" name="Line 104"/>
              <p:cNvSpPr>
                <a:spLocks noChangeShapeType="1"/>
              </p:cNvSpPr>
              <p:nvPr/>
            </p:nvSpPr>
            <p:spPr bwMode="auto">
              <a:xfrm flipV="1">
                <a:off x="271019" y="3267074"/>
                <a:ext cx="1803267" cy="0"/>
              </a:xfrm>
              <a:prstGeom prst="line">
                <a:avLst/>
              </a:prstGeom>
              <a:noFill/>
              <a:ln w="269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sp>
        <p:nvSpPr>
          <p:cNvPr id="128" name="Isosceles Triangle 127"/>
          <p:cNvSpPr/>
          <p:nvPr/>
        </p:nvSpPr>
        <p:spPr>
          <a:xfrm rot="5400000">
            <a:off x="7093151" y="1969482"/>
            <a:ext cx="1355155" cy="1255063"/>
          </a:xfrm>
          <a:prstGeom prst="triangle">
            <a:avLst/>
          </a:prstGeom>
          <a:blipFill dpi="0" rotWithShape="0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5550" t="3460" r="7199" b="-10328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1" name="Oval 140"/>
          <p:cNvSpPr>
            <a:spLocks noChangeArrowheads="1"/>
          </p:cNvSpPr>
          <p:nvPr/>
        </p:nvSpPr>
        <p:spPr bwMode="auto">
          <a:xfrm>
            <a:off x="8386495" y="2471995"/>
            <a:ext cx="233845" cy="233845"/>
          </a:xfrm>
          <a:prstGeom prst="ellipse">
            <a:avLst/>
          </a:prstGeom>
          <a:solidFill>
            <a:schemeClr val="bg1"/>
          </a:solidFill>
          <a:ln w="23813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42" name="TextBox 141"/>
          <p:cNvSpPr txBox="1"/>
          <p:nvPr/>
        </p:nvSpPr>
        <p:spPr>
          <a:xfrm>
            <a:off x="8564810" y="2183183"/>
            <a:ext cx="917238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FB97C"/>
                </a:solidFill>
              </a:rPr>
              <a:t>Julian</a:t>
            </a:r>
          </a:p>
          <a:p>
            <a:pPr algn="ctr"/>
            <a:r>
              <a:rPr lang="en-US" sz="2400" dirty="0" err="1">
                <a:solidFill>
                  <a:srgbClr val="CFB97C"/>
                </a:solidFill>
              </a:rPr>
              <a:t>Abam</a:t>
            </a:r>
            <a:endParaRPr lang="en-US" sz="2400" dirty="0">
              <a:solidFill>
                <a:srgbClr val="CFB97C"/>
              </a:solidFill>
            </a:endParaRPr>
          </a:p>
        </p:txBody>
      </p:sp>
      <p:pic>
        <p:nvPicPr>
          <p:cNvPr id="4098" name="Picture 2" descr="Chris Myers">
            <a:extLst>
              <a:ext uri="{FF2B5EF4-FFF2-40B4-BE49-F238E27FC236}">
                <a16:creationId xmlns:a16="http://schemas.microsoft.com/office/drawing/2014/main" id="{A572F59A-B692-CC41-8EA7-4EDF3DAF7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165" y="4302901"/>
            <a:ext cx="1500355" cy="148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593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A431-B478-0146-96C4-6831B5E5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  <a:br>
              <a:rPr lang="en-US" dirty="0"/>
            </a:br>
            <a:r>
              <a:rPr lang="en-US" dirty="0"/>
              <a:t>(Group Alumni)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B4433-5960-DA4D-B2E6-4D81FEF48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SynBioHub</a:t>
            </a:r>
            <a:endParaRPr lang="en-US" dirty="0"/>
          </a:p>
          <a:p>
            <a:pPr lvl="1"/>
            <a:r>
              <a:rPr lang="en-US" dirty="0"/>
              <a:t>Oliver Flatt, </a:t>
            </a:r>
            <a:r>
              <a:rPr lang="en-US" dirty="0" err="1"/>
              <a:t>Linhao</a:t>
            </a:r>
            <a:r>
              <a:rPr lang="en-US" dirty="0"/>
              <a:t> Meng, Isabel </a:t>
            </a:r>
            <a:r>
              <a:rPr lang="en-US" dirty="0" err="1"/>
              <a:t>Potzsch</a:t>
            </a:r>
            <a:r>
              <a:rPr lang="en-US" dirty="0"/>
              <a:t>, </a:t>
            </a:r>
            <a:r>
              <a:rPr lang="en-US" dirty="0" err="1"/>
              <a:t>Meher</a:t>
            </a:r>
            <a:r>
              <a:rPr lang="en-US" dirty="0"/>
              <a:t> </a:t>
            </a:r>
            <a:r>
              <a:rPr lang="en-US" dirty="0" err="1"/>
              <a:t>Samineni</a:t>
            </a:r>
            <a:r>
              <a:rPr lang="en-US" dirty="0"/>
              <a:t>, </a:t>
            </a:r>
            <a:r>
              <a:rPr lang="en-US" dirty="0" err="1"/>
              <a:t>Prubhtej</a:t>
            </a:r>
            <a:r>
              <a:rPr lang="en-US" dirty="0"/>
              <a:t> Singh, Zach Zundel</a:t>
            </a:r>
          </a:p>
          <a:p>
            <a:pPr marL="0" indent="0">
              <a:buNone/>
            </a:pPr>
            <a:r>
              <a:rPr lang="en-US" dirty="0" err="1"/>
              <a:t>SBOLCanvas</a:t>
            </a:r>
            <a:r>
              <a:rPr lang="en-US" dirty="0"/>
              <a:t>/</a:t>
            </a:r>
            <a:r>
              <a:rPr lang="en-US" dirty="0" err="1"/>
              <a:t>SBOLDesigner</a:t>
            </a:r>
            <a:endParaRPr lang="en-US" dirty="0"/>
          </a:p>
          <a:p>
            <a:pPr lvl="1"/>
            <a:r>
              <a:rPr lang="en-US" dirty="0"/>
              <a:t>Sam Bridge, Jared Earl, Prem Singh, Logan Terry, Sam Thayer, Michael Zhang</a:t>
            </a:r>
          </a:p>
          <a:p>
            <a:pPr marL="0" indent="0">
              <a:buNone/>
            </a:pPr>
            <a:r>
              <a:rPr lang="en-US" dirty="0" err="1"/>
              <a:t>iBioSim</a:t>
            </a:r>
            <a:endParaRPr lang="en-US" dirty="0"/>
          </a:p>
          <a:p>
            <a:pPr lvl="1"/>
            <a:r>
              <a:rPr lang="en-US" dirty="0"/>
              <a:t>Nathan Barker, Kevin Jones, Hiroyuki </a:t>
            </a:r>
            <a:r>
              <a:rPr lang="en-US" dirty="0" err="1"/>
              <a:t>Kuwahara</a:t>
            </a:r>
            <a:r>
              <a:rPr lang="en-US" dirty="0"/>
              <a:t>, Curtis Madsen, Nam-Phuong Nguyen, </a:t>
            </a:r>
            <a:r>
              <a:rPr lang="en-US" dirty="0" err="1"/>
              <a:t>Tramy</a:t>
            </a:r>
            <a:r>
              <a:rPr lang="en-US" dirty="0"/>
              <a:t> Nguyen, Tyler Patterson, Jason Stevens, Leandro Watanabe, Zhen Zhang</a:t>
            </a:r>
          </a:p>
        </p:txBody>
      </p:sp>
      <p:pic>
        <p:nvPicPr>
          <p:cNvPr id="6" name="Picture 2" descr="NSF Logo | NSF - National Science Foundation">
            <a:extLst>
              <a:ext uri="{FF2B5EF4-FFF2-40B4-BE49-F238E27FC236}">
                <a16:creationId xmlns:a16="http://schemas.microsoft.com/office/drawing/2014/main" id="{D6DECD99-9150-5848-B132-E5F6BD18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00" y="531781"/>
            <a:ext cx="1095799" cy="110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ARPA - Wikipedia">
            <a:extLst>
              <a:ext uri="{FF2B5EF4-FFF2-40B4-BE49-F238E27FC236}">
                <a16:creationId xmlns:a16="http://schemas.microsoft.com/office/drawing/2014/main" id="{5CD4A4E7-C357-0745-AB5C-3D81DF051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305" y="300106"/>
            <a:ext cx="1785938" cy="97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A1122F-B75E-944B-AE5D-914A5B57A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789" y="1272140"/>
            <a:ext cx="1420970" cy="754623"/>
          </a:xfrm>
          <a:prstGeom prst="rect">
            <a:avLst/>
          </a:prstGeom>
        </p:spPr>
      </p:pic>
      <p:pic>
        <p:nvPicPr>
          <p:cNvPr id="3078" name="Picture 6" descr="Hackers guide to Google Summer of Code | by Twoleaps Team | Medium">
            <a:extLst>
              <a:ext uri="{FF2B5EF4-FFF2-40B4-BE49-F238E27FC236}">
                <a16:creationId xmlns:a16="http://schemas.microsoft.com/office/drawing/2014/main" id="{9ECA5E97-15A3-2D4A-8408-A9394DD52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48" y="308245"/>
            <a:ext cx="2985042" cy="159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145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F552-7568-7844-87A2-3341CBDEE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07C4B-8964-8D40-B8AD-84D88B890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Synthetic Biology Open Language (SBOL) (</a:t>
            </a:r>
            <a:r>
              <a:rPr lang="en-US" dirty="0">
                <a:hlinkClick r:id="rId2"/>
              </a:rPr>
              <a:t>https://sbolstandard.org</a:t>
            </a:r>
            <a:r>
              <a:rPr lang="en-US" dirty="0"/>
              <a:t>)</a:t>
            </a:r>
          </a:p>
          <a:p>
            <a:r>
              <a:rPr lang="en-US" dirty="0"/>
              <a:t>Synthetic Biology Knowledge System (</a:t>
            </a:r>
            <a:r>
              <a:rPr lang="en-US" dirty="0">
                <a:hlinkClick r:id="rId3"/>
              </a:rPr>
              <a:t>https://synbioks.org</a:t>
            </a:r>
            <a:r>
              <a:rPr lang="en-US" dirty="0"/>
              <a:t>)</a:t>
            </a:r>
          </a:p>
          <a:p>
            <a:r>
              <a:rPr lang="en-US" dirty="0" err="1"/>
              <a:t>SynBioHub</a:t>
            </a:r>
            <a:r>
              <a:rPr lang="en-US" dirty="0"/>
              <a:t> reference instance (</a:t>
            </a:r>
            <a:r>
              <a:rPr lang="en-US" dirty="0">
                <a:hlinkClick r:id="rId4"/>
              </a:rPr>
              <a:t>https://synbiohub.org</a:t>
            </a:r>
            <a:r>
              <a:rPr lang="en-US" dirty="0"/>
              <a:t>)</a:t>
            </a:r>
          </a:p>
          <a:p>
            <a:r>
              <a:rPr lang="en-US" dirty="0"/>
              <a:t>Living Computing SBH (</a:t>
            </a:r>
            <a:r>
              <a:rPr lang="en-US" dirty="0">
                <a:hlinkClick r:id="rId5"/>
              </a:rPr>
              <a:t>https://synbiohub.programmingbiology.org</a:t>
            </a:r>
            <a:r>
              <a:rPr lang="en-US" dirty="0"/>
              <a:t>)</a:t>
            </a:r>
          </a:p>
          <a:p>
            <a:r>
              <a:rPr lang="en-US" dirty="0"/>
              <a:t>SBOL Canvas (</a:t>
            </a:r>
            <a:r>
              <a:rPr lang="en-US" dirty="0">
                <a:hlinkClick r:id="rId6"/>
              </a:rPr>
              <a:t>https://sbolcanvas.org</a:t>
            </a:r>
            <a:r>
              <a:rPr lang="en-US" dirty="0"/>
              <a:t>)</a:t>
            </a:r>
          </a:p>
          <a:p>
            <a:r>
              <a:rPr lang="en-US" dirty="0" err="1"/>
              <a:t>iBioSim</a:t>
            </a:r>
            <a:r>
              <a:rPr lang="en-US" dirty="0"/>
              <a:t> (</a:t>
            </a:r>
            <a:r>
              <a:rPr lang="en-US" dirty="0">
                <a:hlinkClick r:id="rId7"/>
              </a:rPr>
              <a:t>https://geneticlogiclab.org/author/ibiosim/</a:t>
            </a:r>
            <a:r>
              <a:rPr lang="en-US" dirty="0"/>
              <a:t>)</a:t>
            </a:r>
          </a:p>
          <a:p>
            <a:r>
              <a:rPr lang="en-US" dirty="0"/>
              <a:t>Our research group (</a:t>
            </a:r>
            <a:r>
              <a:rPr lang="en-US" dirty="0">
                <a:hlinkClick r:id="rId8"/>
              </a:rPr>
              <a:t>https://geneticlogiclab.org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58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7D0709-F7E9-FF48-A867-EE24A8A83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Workshop Organization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CC81DC6-7A5D-0E4F-AB26-C886479F3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/>
              <a:t>A modeling workflow for genetic design</a:t>
            </a:r>
          </a:p>
          <a:p>
            <a:r>
              <a:rPr lang="en-US" sz="2000"/>
              <a:t>A production workflow for the design of libraries of genetic constructs</a:t>
            </a:r>
          </a:p>
          <a:p>
            <a:r>
              <a:rPr lang="en-US" sz="2000"/>
              <a:t>A data management workflow for genetic circuit characterization experiments</a:t>
            </a:r>
          </a:p>
          <a:p>
            <a:r>
              <a:rPr lang="en-US" sz="2000"/>
              <a:t>A test and learn workflow for high throughput laboratory science</a:t>
            </a:r>
          </a:p>
        </p:txBody>
      </p:sp>
      <p:pic>
        <p:nvPicPr>
          <p:cNvPr id="12" name="Picture 4" descr="Pipetting sample in test tube">
            <a:extLst>
              <a:ext uri="{FF2B5EF4-FFF2-40B4-BE49-F238E27FC236}">
                <a16:creationId xmlns:a16="http://schemas.microsoft.com/office/drawing/2014/main" id="{03E5210F-AF88-4BA0-883B-5E079458E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6" r="1852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2359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2232505D-3D68-4423-8838-E925DA8EDD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787B5-534D-3C42-91E5-2B323271F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A Modeling Workflow for Genetic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E7790-516E-164F-81B5-D8479DF3E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Chris J. Myers, University of Colorado Boulder</a:t>
            </a:r>
          </a:p>
        </p:txBody>
      </p:sp>
    </p:spTree>
    <p:extLst>
      <p:ext uri="{BB962C8B-B14F-4D97-AF65-F5344CB8AC3E}">
        <p14:creationId xmlns:p14="http://schemas.microsoft.com/office/powerpoint/2010/main" val="407105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06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825647-4D0A-9E43-B1B2-94BB2155F52B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Synthetic Biology Knowledge System</a:t>
            </a:r>
          </a:p>
        </p:txBody>
      </p:sp>
      <p:pic>
        <p:nvPicPr>
          <p:cNvPr id="7" name="Content Placeholder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F1F0FE5-EDD1-A14A-A099-1ACC20EA5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9737" y="640080"/>
            <a:ext cx="6063929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9D90C-637B-7742-89D9-14C2C76A6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Entities Found in ACS Synthetic Biology Articles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9D49F17-E628-5C4D-A466-13D0F3508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715708"/>
            <a:ext cx="6780700" cy="342425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40692-DB5E-2747-A7BE-724C27BF4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1200" kern="120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0624E-9BFD-C244-B7AC-A66A303133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54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E08E2-EE72-CC43-BA21-C99DC125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Topic Modeling of ACS Synthetic Biology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8806C93-77A6-144A-87A1-67EBB84192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1530134"/>
              </p:ext>
            </p:extLst>
          </p:nvPr>
        </p:nvGraphicFramePr>
        <p:xfrm>
          <a:off x="1287463" y="3165669"/>
          <a:ext cx="10066338" cy="2412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6261">
                  <a:extLst>
                    <a:ext uri="{9D8B030D-6E8A-4147-A177-3AD203B41FA5}">
                      <a16:colId xmlns:a16="http://schemas.microsoft.com/office/drawing/2014/main" val="887625889"/>
                    </a:ext>
                  </a:extLst>
                </a:gridCol>
                <a:gridCol w="3073816">
                  <a:extLst>
                    <a:ext uri="{9D8B030D-6E8A-4147-A177-3AD203B41FA5}">
                      <a16:colId xmlns:a16="http://schemas.microsoft.com/office/drawing/2014/main" val="2781726597"/>
                    </a:ext>
                  </a:extLst>
                </a:gridCol>
                <a:gridCol w="3496261">
                  <a:extLst>
                    <a:ext uri="{9D8B030D-6E8A-4147-A177-3AD203B41FA5}">
                      <a16:colId xmlns:a16="http://schemas.microsoft.com/office/drawing/2014/main" val="3485448989"/>
                    </a:ext>
                  </a:extLst>
                </a:gridCol>
              </a:tblGrid>
              <a:tr h="402102">
                <a:tc>
                  <a:txBody>
                    <a:bodyPr/>
                    <a:lstStyle/>
                    <a:p>
                      <a:r>
                        <a:rPr lang="en-US" sz="1800"/>
                        <a:t>Topic</a:t>
                      </a:r>
                    </a:p>
                  </a:txBody>
                  <a:tcPr marL="91207" marR="91207" marT="45603" marB="45603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Document Count</a:t>
                      </a:r>
                    </a:p>
                  </a:txBody>
                  <a:tcPr marL="91207" marR="91207" marT="45603" marB="45603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Document Percentage</a:t>
                      </a:r>
                    </a:p>
                  </a:txBody>
                  <a:tcPr marL="91207" marR="91207" marT="45603" marB="45603"/>
                </a:tc>
                <a:extLst>
                  <a:ext uri="{0D108BD9-81ED-4DB2-BD59-A6C34878D82A}">
                    <a16:rowId xmlns:a16="http://schemas.microsoft.com/office/drawing/2014/main" val="994962226"/>
                  </a:ext>
                </a:extLst>
              </a:tr>
              <a:tr h="402102">
                <a:tc>
                  <a:txBody>
                    <a:bodyPr/>
                    <a:lstStyle/>
                    <a:p>
                      <a:r>
                        <a:rPr lang="en-US" sz="1800"/>
                        <a:t>Genetic Circuit Modeling</a:t>
                      </a:r>
                    </a:p>
                  </a:txBody>
                  <a:tcPr marL="91207" marR="91207" marT="45603" marB="45603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201</a:t>
                      </a:r>
                    </a:p>
                  </a:txBody>
                  <a:tcPr marL="91207" marR="91207" marT="45603" marB="45603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22.16%</a:t>
                      </a:r>
                    </a:p>
                  </a:txBody>
                  <a:tcPr marL="91207" marR="91207" marT="45603" marB="45603"/>
                </a:tc>
                <a:extLst>
                  <a:ext uri="{0D108BD9-81ED-4DB2-BD59-A6C34878D82A}">
                    <a16:rowId xmlns:a16="http://schemas.microsoft.com/office/drawing/2014/main" val="2672032055"/>
                  </a:ext>
                </a:extLst>
              </a:tr>
              <a:tr h="402102">
                <a:tc>
                  <a:txBody>
                    <a:bodyPr/>
                    <a:lstStyle/>
                    <a:p>
                      <a:r>
                        <a:rPr lang="en-US" sz="1800"/>
                        <a:t>Genetic Circuit Design</a:t>
                      </a:r>
                    </a:p>
                  </a:txBody>
                  <a:tcPr marL="91207" marR="91207" marT="45603" marB="45603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168</a:t>
                      </a:r>
                    </a:p>
                  </a:txBody>
                  <a:tcPr marL="91207" marR="91207" marT="45603" marB="45603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18.52%</a:t>
                      </a:r>
                    </a:p>
                  </a:txBody>
                  <a:tcPr marL="91207" marR="91207" marT="45603" marB="45603"/>
                </a:tc>
                <a:extLst>
                  <a:ext uri="{0D108BD9-81ED-4DB2-BD59-A6C34878D82A}">
                    <a16:rowId xmlns:a16="http://schemas.microsoft.com/office/drawing/2014/main" val="2189125813"/>
                  </a:ext>
                </a:extLst>
              </a:tr>
              <a:tr h="402102">
                <a:tc>
                  <a:txBody>
                    <a:bodyPr/>
                    <a:lstStyle/>
                    <a:p>
                      <a:r>
                        <a:rPr lang="en-US" sz="1800"/>
                        <a:t>Strain Construction</a:t>
                      </a:r>
                    </a:p>
                  </a:txBody>
                  <a:tcPr marL="91207" marR="91207" marT="45603" marB="45603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185</a:t>
                      </a:r>
                    </a:p>
                  </a:txBody>
                  <a:tcPr marL="91207" marR="91207" marT="45603" marB="45603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20.40%</a:t>
                      </a:r>
                    </a:p>
                  </a:txBody>
                  <a:tcPr marL="91207" marR="91207" marT="45603" marB="45603"/>
                </a:tc>
                <a:extLst>
                  <a:ext uri="{0D108BD9-81ED-4DB2-BD59-A6C34878D82A}">
                    <a16:rowId xmlns:a16="http://schemas.microsoft.com/office/drawing/2014/main" val="1915112891"/>
                  </a:ext>
                </a:extLst>
              </a:tr>
              <a:tr h="402102">
                <a:tc>
                  <a:txBody>
                    <a:bodyPr/>
                    <a:lstStyle/>
                    <a:p>
                      <a:r>
                        <a:rPr lang="en-US" sz="1800"/>
                        <a:t>Biosensor/Protein-related</a:t>
                      </a:r>
                    </a:p>
                  </a:txBody>
                  <a:tcPr marL="91207" marR="91207" marT="45603" marB="45603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170</a:t>
                      </a:r>
                    </a:p>
                  </a:txBody>
                  <a:tcPr marL="91207" marR="91207" marT="45603" marB="45603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18.74%</a:t>
                      </a:r>
                    </a:p>
                  </a:txBody>
                  <a:tcPr marL="91207" marR="91207" marT="45603" marB="45603"/>
                </a:tc>
                <a:extLst>
                  <a:ext uri="{0D108BD9-81ED-4DB2-BD59-A6C34878D82A}">
                    <a16:rowId xmlns:a16="http://schemas.microsoft.com/office/drawing/2014/main" val="1927878016"/>
                  </a:ext>
                </a:extLst>
              </a:tr>
              <a:tr h="402102">
                <a:tc>
                  <a:txBody>
                    <a:bodyPr/>
                    <a:lstStyle/>
                    <a:p>
                      <a:r>
                        <a:rPr lang="en-US" sz="1800"/>
                        <a:t>Metabolic Engineering</a:t>
                      </a:r>
                    </a:p>
                  </a:txBody>
                  <a:tcPr marL="91207" marR="91207" marT="45603" marB="45603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183</a:t>
                      </a:r>
                    </a:p>
                  </a:txBody>
                  <a:tcPr marL="91207" marR="91207" marT="45603" marB="45603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20.18%</a:t>
                      </a:r>
                    </a:p>
                  </a:txBody>
                  <a:tcPr marL="91207" marR="91207" marT="45603" marB="45603"/>
                </a:tc>
                <a:extLst>
                  <a:ext uri="{0D108BD9-81ED-4DB2-BD59-A6C34878D82A}">
                    <a16:rowId xmlns:a16="http://schemas.microsoft.com/office/drawing/2014/main" val="3597071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4605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lowchart: Document 2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C5A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5195C-4964-B545-8631-6BB845BE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 Annotation Workflow</a:t>
            </a:r>
          </a:p>
        </p:txBody>
      </p:sp>
      <p:pic>
        <p:nvPicPr>
          <p:cNvPr id="16" name="Content Placeholder 15" descr="Diagram&#10;&#10;Description automatically generated with low confidence">
            <a:extLst>
              <a:ext uri="{FF2B5EF4-FFF2-40B4-BE49-F238E27FC236}">
                <a16:creationId xmlns:a16="http://schemas.microsoft.com/office/drawing/2014/main" id="{57DCDA03-8DA3-284E-8F97-7B0F683DB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802742"/>
            <a:ext cx="7347537" cy="525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9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E6AA-9B30-D645-9205-1849B7B9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Annotations of ACS Synthetic Biology Supplemental Sequences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5A36945-291E-C743-9B48-E9E38AE944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34095"/>
              </p:ext>
            </p:extLst>
          </p:nvPr>
        </p:nvGraphicFramePr>
        <p:xfrm>
          <a:off x="860501" y="1690688"/>
          <a:ext cx="1051559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621">
                  <a:extLst>
                    <a:ext uri="{9D8B030D-6E8A-4147-A177-3AD203B41FA5}">
                      <a16:colId xmlns:a16="http://schemas.microsoft.com/office/drawing/2014/main" val="1981108623"/>
                    </a:ext>
                  </a:extLst>
                </a:gridCol>
                <a:gridCol w="2417500">
                  <a:extLst>
                    <a:ext uri="{9D8B030D-6E8A-4147-A177-3AD203B41FA5}">
                      <a16:colId xmlns:a16="http://schemas.microsoft.com/office/drawing/2014/main" val="1978724534"/>
                    </a:ext>
                  </a:extLst>
                </a:gridCol>
                <a:gridCol w="1552334">
                  <a:extLst>
                    <a:ext uri="{9D8B030D-6E8A-4147-A177-3AD203B41FA5}">
                      <a16:colId xmlns:a16="http://schemas.microsoft.com/office/drawing/2014/main" val="3699770800"/>
                    </a:ext>
                  </a:extLst>
                </a:gridCol>
                <a:gridCol w="2598234">
                  <a:extLst>
                    <a:ext uri="{9D8B030D-6E8A-4147-A177-3AD203B41FA5}">
                      <a16:colId xmlns:a16="http://schemas.microsoft.com/office/drawing/2014/main" val="1496864539"/>
                    </a:ext>
                  </a:extLst>
                </a:gridCol>
                <a:gridCol w="1406909">
                  <a:extLst>
                    <a:ext uri="{9D8B030D-6E8A-4147-A177-3AD203B41FA5}">
                      <a16:colId xmlns:a16="http://schemas.microsoft.com/office/drawing/2014/main" val="2275122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All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Promoters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CDS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Terminators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Other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058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RiboJ (397)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AmpR_promoter</a:t>
                      </a:r>
                      <a:r>
                        <a:rPr lang="en-US" sz="1800">
                          <a:effectLst/>
                        </a:rPr>
                        <a:t> (302)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AmtR</a:t>
                      </a:r>
                      <a:r>
                        <a:rPr lang="en-US" sz="1800">
                          <a:effectLst/>
                        </a:rPr>
                        <a:t> (173)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L3S2P21</a:t>
                      </a:r>
                      <a:r>
                        <a:rPr lang="en-US" sz="1800">
                          <a:effectLst/>
                        </a:rPr>
                        <a:t> (386)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RiboJ (397)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852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L3S2P21</a:t>
                      </a:r>
                      <a:r>
                        <a:rPr lang="en-US" sz="1800" dirty="0">
                          <a:effectLst/>
                        </a:rPr>
                        <a:t> (386)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pCONST (288)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PhlF</a:t>
                      </a:r>
                      <a:r>
                        <a:rPr lang="en-US" sz="1800">
                          <a:effectLst/>
                        </a:rPr>
                        <a:t> (172)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AmpR_terminator</a:t>
                      </a:r>
                      <a:r>
                        <a:rPr lang="en-US" sz="1800">
                          <a:effectLst/>
                        </a:rPr>
                        <a:t> (226)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ColE1</a:t>
                      </a:r>
                      <a:r>
                        <a:rPr lang="en-US" sz="1800">
                          <a:effectLst/>
                        </a:rPr>
                        <a:t> (153)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667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AmpR_promoter </a:t>
                      </a:r>
                      <a:r>
                        <a:rPr lang="en-US" sz="1800">
                          <a:effectLst/>
                        </a:rPr>
                        <a:t>(302)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pTet (157)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SrpR</a:t>
                      </a:r>
                      <a:r>
                        <a:rPr lang="en-US" sz="1800">
                          <a:effectLst/>
                        </a:rPr>
                        <a:t> (146)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BBa_B0015</a:t>
                      </a:r>
                      <a:r>
                        <a:rPr lang="en-US" sz="1800">
                          <a:effectLst/>
                        </a:rPr>
                        <a:t> (214)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RiboJ53 (86)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08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pCONST (288)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pTac (123)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HlyIIR</a:t>
                      </a:r>
                      <a:r>
                        <a:rPr lang="en-US" sz="1800">
                          <a:effectLst/>
                        </a:rPr>
                        <a:t> (146)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CamR_Terminator</a:t>
                      </a:r>
                      <a:r>
                        <a:rPr lang="en-US" sz="1800">
                          <a:effectLst/>
                        </a:rPr>
                        <a:t> (135)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BydvJ (85)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105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AmpR_terminator</a:t>
                      </a:r>
                      <a:r>
                        <a:rPr lang="en-US" sz="1800">
                          <a:effectLst/>
                        </a:rPr>
                        <a:t> (226)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pBAD (122)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BetI</a:t>
                      </a:r>
                      <a:r>
                        <a:rPr lang="en-US" sz="1800">
                          <a:effectLst/>
                        </a:rPr>
                        <a:t> (117)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ECK120033737</a:t>
                      </a:r>
                      <a:r>
                        <a:rPr lang="en-US" sz="1800">
                          <a:effectLst/>
                        </a:rPr>
                        <a:t> (92)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RiboJ51 (73)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80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BBa_B0015</a:t>
                      </a:r>
                      <a:r>
                        <a:rPr lang="en-US" sz="1800">
                          <a:effectLst/>
                        </a:rPr>
                        <a:t> (214)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CamR_Promoter</a:t>
                      </a:r>
                      <a:r>
                        <a:rPr lang="en-US" sz="1800">
                          <a:effectLst/>
                        </a:rPr>
                        <a:t> (116)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CamR</a:t>
                      </a:r>
                      <a:r>
                        <a:rPr lang="en-US" sz="1800">
                          <a:effectLst/>
                        </a:rPr>
                        <a:t> (111)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L3S2P55 (86)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RiboJ10 (73)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379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AmtR</a:t>
                      </a:r>
                      <a:r>
                        <a:rPr lang="en-US" sz="1800">
                          <a:effectLst/>
                        </a:rPr>
                        <a:t> (173)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pPhlF</a:t>
                      </a:r>
                      <a:r>
                        <a:rPr lang="en-US" sz="1800">
                          <a:effectLst/>
                        </a:rPr>
                        <a:t> (92)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AraC</a:t>
                      </a:r>
                      <a:r>
                        <a:rPr lang="en-US" sz="1800">
                          <a:effectLst/>
                        </a:rPr>
                        <a:t> (107)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ECK120033736 (81)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RiboJ57 (57)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085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PhlF</a:t>
                      </a:r>
                      <a:r>
                        <a:rPr lang="en-US" sz="1800">
                          <a:effectLst/>
                        </a:rPr>
                        <a:t> (172)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pSrpR</a:t>
                      </a:r>
                      <a:r>
                        <a:rPr lang="en-US" sz="1800">
                          <a:effectLst/>
                        </a:rPr>
                        <a:t> (73)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TetR</a:t>
                      </a:r>
                      <a:r>
                        <a:rPr lang="en-US" sz="1800">
                          <a:effectLst/>
                        </a:rPr>
                        <a:t> (98)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ECK120019600 (79)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RiboJ54 (19)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02164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1C5D42E-6590-C947-85EC-DE70299483D4}"/>
              </a:ext>
            </a:extLst>
          </p:cNvPr>
          <p:cNvSpPr txBox="1"/>
          <p:nvPr/>
        </p:nvSpPr>
        <p:spPr>
          <a:xfrm>
            <a:off x="838200" y="5167312"/>
            <a:ext cx="10234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PDF, SBOL, GenBank, and FASTA files were mined for sequences, but no sequences were successfully annotated that were extracted from PDF files.</a:t>
            </a:r>
          </a:p>
        </p:txBody>
      </p:sp>
    </p:spTree>
    <p:extLst>
      <p:ext uri="{BB962C8B-B14F-4D97-AF65-F5344CB8AC3E}">
        <p14:creationId xmlns:p14="http://schemas.microsoft.com/office/powerpoint/2010/main" val="2192159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0DE3D-94EF-2241-A12A-4DBEC2213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Top Ten ACS Articles Using Cello Parts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4ECB-D9D7-1A43-85FE-481865C8B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900" dirty="0"/>
              <a:t>A Computational Workflow for the Automated Generation of Models of Genetic Designs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A Converter from the Systems Biology Markup Language to the Synthetic Biology Open Language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Recursive DNA Assembly Using Protected Oligonucleotide Duplex Assisted Cloning (PODAC)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Specifying Combinatorial Designs with the Synthetic Biology Open Language (SBOL)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Sharing Structure and Function in Biological Design with SBOL 2.0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An Expanded Synthetic Biology Toolkit for Gene Expression Control in </a:t>
            </a:r>
            <a:r>
              <a:rPr lang="en-US" sz="1900" i="1" dirty="0" err="1"/>
              <a:t>Acetobacteraceae</a:t>
            </a:r>
            <a:endParaRPr lang="en-US" sz="1900" i="1" dirty="0"/>
          </a:p>
          <a:p>
            <a:pPr marL="457200" indent="-457200">
              <a:buFont typeface="+mj-lt"/>
              <a:buAutoNum type="arabicPeriod"/>
            </a:pPr>
            <a:r>
              <a:rPr lang="en-US" sz="1900" dirty="0" err="1"/>
              <a:t>CRISPathBrick</a:t>
            </a:r>
            <a:r>
              <a:rPr lang="en-US" sz="1900" dirty="0"/>
              <a:t>: Modular Combinatorial Assembly of Type II-A CRISPR Arrays for dCas9-Mediated Multiplex Transcriptional Repression in </a:t>
            </a:r>
            <a:r>
              <a:rPr lang="en-US" sz="1900" i="1" dirty="0"/>
              <a:t>E. coli</a:t>
            </a:r>
            <a:endParaRPr lang="en-US" sz="1900" dirty="0"/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Measurements of Gene Expression at Steady State Improve the Predictability of Part Assembly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 err="1"/>
              <a:t>EcoFlex</a:t>
            </a:r>
            <a:r>
              <a:rPr lang="en-US" sz="1900" dirty="0"/>
              <a:t>: A Multifunctional </a:t>
            </a:r>
            <a:r>
              <a:rPr lang="en-US" sz="1900" dirty="0" err="1"/>
              <a:t>MoClo</a:t>
            </a:r>
            <a:r>
              <a:rPr lang="en-US" sz="1900" dirty="0"/>
              <a:t> Kit for </a:t>
            </a:r>
            <a:r>
              <a:rPr lang="en-US" sz="1900" i="1" dirty="0"/>
              <a:t>E. coli</a:t>
            </a:r>
            <a:r>
              <a:rPr lang="en-US" sz="1900" dirty="0"/>
              <a:t> Synthetic Biology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Synthetic </a:t>
            </a:r>
            <a:r>
              <a:rPr lang="en-US" sz="1900" dirty="0" err="1"/>
              <a:t>Auxotrophs</a:t>
            </a:r>
            <a:r>
              <a:rPr lang="en-US" sz="1900" dirty="0"/>
              <a:t> with Ligand-Dependent Essential Genes for a BL21(DE3) Biosafety Strain</a:t>
            </a:r>
          </a:p>
          <a:p>
            <a:endParaRPr lang="en-US" sz="1900" b="1" dirty="0"/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143582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7016</TotalTime>
  <Words>816</Words>
  <Application>Microsoft Macintosh PowerPoint</Application>
  <PresentationFormat>Widescreen</PresentationFormat>
  <Paragraphs>174</Paragraphs>
  <Slides>19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Software for Synthetic Biology Workflows: How to Improve Your Productivity and Impact</vt:lpstr>
      <vt:lpstr>Workshop Organization</vt:lpstr>
      <vt:lpstr>A Modeling Workflow for Genetic Design</vt:lpstr>
      <vt:lpstr>PowerPoint Presentation</vt:lpstr>
      <vt:lpstr>Entities Found in ACS Synthetic Biology Articles</vt:lpstr>
      <vt:lpstr>Topic Modeling of ACS Synthetic Biology</vt:lpstr>
      <vt:lpstr>Sequence Annotation Workflow</vt:lpstr>
      <vt:lpstr>Most Common Annotations of ACS Synthetic Biology Supplemental Sequences</vt:lpstr>
      <vt:lpstr>Top Ten ACS Articles Using Cello Parts</vt:lpstr>
      <vt:lpstr>Automated Model Generator Workflow</vt:lpstr>
      <vt:lpstr>Creating a Part Library Using SynBioHub</vt:lpstr>
      <vt:lpstr>Designing a Toggle Switch Using SBOLCanvas</vt:lpstr>
      <vt:lpstr>Creating a Model Using iBioSim (part 1)</vt:lpstr>
      <vt:lpstr>Creating a Model Using iBioSim (part 2)</vt:lpstr>
      <vt:lpstr>Sharing Results Using SynBioHub</vt:lpstr>
      <vt:lpstr>Contributors and Affiliations</vt:lpstr>
      <vt:lpstr>Acknowledgements (Current Research Group)</vt:lpstr>
      <vt:lpstr>Acknowledgements (Group Alumni)</vt:lpstr>
      <vt:lpstr>More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for Synthetic Biology Workflows: How to Improve Your Productivity and Impact</dc:title>
  <dc:creator>John Myers</dc:creator>
  <cp:lastModifiedBy>John Myers</cp:lastModifiedBy>
  <cp:revision>13</cp:revision>
  <dcterms:created xsi:type="dcterms:W3CDTF">2021-06-16T23:02:35Z</dcterms:created>
  <dcterms:modified xsi:type="dcterms:W3CDTF">2021-06-29T19:45:50Z</dcterms:modified>
</cp:coreProperties>
</file>